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5" r:id="rId2"/>
    <p:sldId id="347" r:id="rId3"/>
    <p:sldId id="306" r:id="rId4"/>
    <p:sldId id="348" r:id="rId5"/>
    <p:sldId id="323" r:id="rId6"/>
    <p:sldId id="307" r:id="rId7"/>
    <p:sldId id="308" r:id="rId8"/>
    <p:sldId id="309" r:id="rId9"/>
    <p:sldId id="344" r:id="rId10"/>
    <p:sldId id="345" r:id="rId11"/>
    <p:sldId id="346" r:id="rId12"/>
  </p:sldIdLst>
  <p:sldSz cx="6858000" cy="9906000" type="A4"/>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1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4C3C"/>
    <a:srgbClr val="2980B9"/>
    <a:srgbClr val="85C1E9"/>
    <a:srgbClr val="F1948A"/>
    <a:srgbClr val="2471A3"/>
    <a:srgbClr val="BA4A00"/>
    <a:srgbClr val="802417"/>
    <a:srgbClr val="17486F"/>
    <a:srgbClr val="C06636"/>
    <a:srgbClr val="2B585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A5C19C-A574-4774-902F-78B07536C72C}" v="2" dt="2023-12-05T23:00:02.9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73" autoAdjust="0"/>
    <p:restoredTop sz="42857" autoAdjust="0"/>
  </p:normalViewPr>
  <p:slideViewPr>
    <p:cSldViewPr>
      <p:cViewPr>
        <p:scale>
          <a:sx n="100" d="100"/>
          <a:sy n="100" d="100"/>
        </p:scale>
        <p:origin x="-2268" y="-52"/>
      </p:cViewPr>
      <p:guideLst>
        <p:guide orient="horz" pos="3120"/>
        <p:guide pos="216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g, Dingjie" userId="6de97a97-932f-4142-8582-3a2088585362" providerId="ADAL" clId="{71A5C19C-A574-4774-902F-78B07536C72C}"/>
    <pc:docChg chg="custSel addSld modSld">
      <pc:chgData name="Wang, Dingjie" userId="6de97a97-932f-4142-8582-3a2088585362" providerId="ADAL" clId="{71A5C19C-A574-4774-902F-78B07536C72C}" dt="2023-12-06T15:25:56.808" v="260" actId="20577"/>
      <pc:docMkLst>
        <pc:docMk/>
      </pc:docMkLst>
      <pc:sldChg chg="delSp modSp mod">
        <pc:chgData name="Wang, Dingjie" userId="6de97a97-932f-4142-8582-3a2088585362" providerId="ADAL" clId="{71A5C19C-A574-4774-902F-78B07536C72C}" dt="2023-12-05T23:00:43.871" v="257" actId="1035"/>
        <pc:sldMkLst>
          <pc:docMk/>
          <pc:sldMk cId="0" sldId="305"/>
        </pc:sldMkLst>
        <pc:spChg chg="del mod">
          <ac:chgData name="Wang, Dingjie" userId="6de97a97-932f-4142-8582-3a2088585362" providerId="ADAL" clId="{71A5C19C-A574-4774-902F-78B07536C72C}" dt="2023-12-05T22:59:35.707" v="10" actId="21"/>
          <ac:spMkLst>
            <pc:docMk/>
            <pc:sldMk cId="0" sldId="305"/>
            <ac:spMk id="84" creationId="{00000000-0000-0000-0000-000000000000}"/>
          </ac:spMkLst>
        </pc:spChg>
        <pc:grpChg chg="mod">
          <ac:chgData name="Wang, Dingjie" userId="6de97a97-932f-4142-8582-3a2088585362" providerId="ADAL" clId="{71A5C19C-A574-4774-902F-78B07536C72C}" dt="2023-12-05T23:00:37.709" v="251" actId="1036"/>
          <ac:grpSpMkLst>
            <pc:docMk/>
            <pc:sldMk cId="0" sldId="305"/>
            <ac:grpSpMk id="8" creationId="{00000000-0000-0000-0000-000000000000}"/>
          </ac:grpSpMkLst>
        </pc:grpChg>
        <pc:grpChg chg="mod">
          <ac:chgData name="Wang, Dingjie" userId="6de97a97-932f-4142-8582-3a2088585362" providerId="ADAL" clId="{71A5C19C-A574-4774-902F-78B07536C72C}" dt="2023-12-05T23:00:43.871" v="257" actId="1035"/>
          <ac:grpSpMkLst>
            <pc:docMk/>
            <pc:sldMk cId="0" sldId="305"/>
            <ac:grpSpMk id="205" creationId="{00000000-0000-0000-0000-000000000000}"/>
          </ac:grpSpMkLst>
        </pc:grpChg>
      </pc:sldChg>
      <pc:sldChg chg="delSp modSp mod">
        <pc:chgData name="Wang, Dingjie" userId="6de97a97-932f-4142-8582-3a2088585362" providerId="ADAL" clId="{71A5C19C-A574-4774-902F-78B07536C72C}" dt="2023-12-05T23:00:25.603" v="245" actId="1035"/>
        <pc:sldMkLst>
          <pc:docMk/>
          <pc:sldMk cId="0" sldId="306"/>
        </pc:sldMkLst>
        <pc:spChg chg="del">
          <ac:chgData name="Wang, Dingjie" userId="6de97a97-932f-4142-8582-3a2088585362" providerId="ADAL" clId="{71A5C19C-A574-4774-902F-78B07536C72C}" dt="2023-12-05T22:59:58.837" v="124" actId="21"/>
          <ac:spMkLst>
            <pc:docMk/>
            <pc:sldMk cId="0" sldId="306"/>
            <ac:spMk id="84" creationId="{00000000-0000-0000-0000-000000000000}"/>
          </ac:spMkLst>
        </pc:spChg>
        <pc:spChg chg="mod">
          <ac:chgData name="Wang, Dingjie" userId="6de97a97-932f-4142-8582-3a2088585362" providerId="ADAL" clId="{71A5C19C-A574-4774-902F-78B07536C72C}" dt="2023-12-05T23:00:20.161" v="242" actId="1036"/>
          <ac:spMkLst>
            <pc:docMk/>
            <pc:sldMk cId="0" sldId="306"/>
            <ac:spMk id="87" creationId="{658015B9-B6D8-6C4F-AD52-EF0EDF26A0FE}"/>
          </ac:spMkLst>
        </pc:spChg>
        <pc:grpChg chg="mod">
          <ac:chgData name="Wang, Dingjie" userId="6de97a97-932f-4142-8582-3a2088585362" providerId="ADAL" clId="{71A5C19C-A574-4774-902F-78B07536C72C}" dt="2023-12-05T23:00:14.832" v="240" actId="1036"/>
          <ac:grpSpMkLst>
            <pc:docMk/>
            <pc:sldMk cId="0" sldId="306"/>
            <ac:grpSpMk id="99" creationId="{00000000-0000-0000-0000-000000000000}"/>
          </ac:grpSpMkLst>
        </pc:grpChg>
        <pc:grpChg chg="mod">
          <ac:chgData name="Wang, Dingjie" userId="6de97a97-932f-4142-8582-3a2088585362" providerId="ADAL" clId="{71A5C19C-A574-4774-902F-78B07536C72C}" dt="2023-12-05T23:00:25.603" v="245" actId="1035"/>
          <ac:grpSpMkLst>
            <pc:docMk/>
            <pc:sldMk cId="0" sldId="306"/>
            <ac:grpSpMk id="304" creationId="{00000000-0000-0000-0000-000000000000}"/>
          </ac:grpSpMkLst>
        </pc:grpChg>
      </pc:sldChg>
      <pc:sldChg chg="modSp mod">
        <pc:chgData name="Wang, Dingjie" userId="6de97a97-932f-4142-8582-3a2088585362" providerId="ADAL" clId="{71A5C19C-A574-4774-902F-78B07536C72C}" dt="2023-12-06T15:25:56.808" v="260" actId="20577"/>
        <pc:sldMkLst>
          <pc:docMk/>
          <pc:sldMk cId="0" sldId="307"/>
        </pc:sldMkLst>
        <pc:spChg chg="mod">
          <ac:chgData name="Wang, Dingjie" userId="6de97a97-932f-4142-8582-3a2088585362" providerId="ADAL" clId="{71A5C19C-A574-4774-902F-78B07536C72C}" dt="2023-12-06T15:25:56.808" v="260" actId="20577"/>
          <ac:spMkLst>
            <pc:docMk/>
            <pc:sldMk cId="0" sldId="307"/>
            <ac:spMk id="82" creationId="{00000000-0000-0000-0000-000000000000}"/>
          </ac:spMkLst>
        </pc:spChg>
      </pc:sldChg>
      <pc:sldChg chg="addSp modSp new mod">
        <pc:chgData name="Wang, Dingjie" userId="6de97a97-932f-4142-8582-3a2088585362" providerId="ADAL" clId="{71A5C19C-A574-4774-902F-78B07536C72C}" dt="2023-12-05T23:01:28.389" v="258" actId="948"/>
        <pc:sldMkLst>
          <pc:docMk/>
          <pc:sldMk cId="1788980285" sldId="347"/>
        </pc:sldMkLst>
        <pc:spChg chg="add mod">
          <ac:chgData name="Wang, Dingjie" userId="6de97a97-932f-4142-8582-3a2088585362" providerId="ADAL" clId="{71A5C19C-A574-4774-902F-78B07536C72C}" dt="2023-12-05T23:01:28.389" v="258" actId="948"/>
          <ac:spMkLst>
            <pc:docMk/>
            <pc:sldMk cId="1788980285" sldId="347"/>
            <ac:spMk id="2" creationId="{3DABB894-5DEB-A2AE-535F-B015F4188E7E}"/>
          </ac:spMkLst>
        </pc:spChg>
      </pc:sldChg>
      <pc:sldChg chg="addSp modSp new mod">
        <pc:chgData name="Wang, Dingjie" userId="6de97a97-932f-4142-8582-3a2088585362" providerId="ADAL" clId="{71A5C19C-A574-4774-902F-78B07536C72C}" dt="2023-12-05T23:01:40.651" v="259" actId="948"/>
        <pc:sldMkLst>
          <pc:docMk/>
          <pc:sldMk cId="3938932140" sldId="348"/>
        </pc:sldMkLst>
        <pc:spChg chg="add mod">
          <ac:chgData name="Wang, Dingjie" userId="6de97a97-932f-4142-8582-3a2088585362" providerId="ADAL" clId="{71A5C19C-A574-4774-902F-78B07536C72C}" dt="2023-12-05T23:01:40.651" v="259" actId="948"/>
          <ac:spMkLst>
            <pc:docMk/>
            <pc:sldMk cId="3938932140" sldId="348"/>
            <ac:spMk id="2" creationId="{CC13D359-6DD6-EB93-1DC6-C8C396DA5EE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14350" y="3077283"/>
            <a:ext cx="5829300" cy="2123369"/>
          </a:xfrm>
        </p:spPr>
        <p:txBody>
          <a:bodyPr/>
          <a:lstStyle/>
          <a:p>
            <a:r>
              <a:rPr lang="zh-CN" altLang="en-US"/>
              <a:t>单击此处编辑母版标题样式</a:t>
            </a:r>
          </a:p>
        </p:txBody>
      </p:sp>
      <p:sp>
        <p:nvSpPr>
          <p:cNvPr id="3" name="副标题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0" y="396701"/>
            <a:ext cx="1543050" cy="845220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42900" y="396701"/>
            <a:ext cx="4514850" cy="845220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35" y="6365524"/>
            <a:ext cx="5829300" cy="196744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541735" y="4198586"/>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2023/12/21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4290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486150" y="2311402"/>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342900"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342900"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3483769" y="2217385"/>
            <a:ext cx="3031332"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3483769" y="3141486"/>
            <a:ext cx="3031332"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2023/12/21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2023/12/21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2023/12/21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0" y="394405"/>
            <a:ext cx="2256235" cy="167851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2681288" y="394408"/>
            <a:ext cx="3833812"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342900" y="2072924"/>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16" y="6934200"/>
            <a:ext cx="4114800" cy="81862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2023/12/21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342900" y="9181397"/>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2023/12/21</a:t>
            </a:fld>
            <a:endParaRPr lang="zh-CN" altLang="en-US"/>
          </a:p>
        </p:txBody>
      </p:sp>
      <p:sp>
        <p:nvSpPr>
          <p:cNvPr id="5" name="页脚占位符 4"/>
          <p:cNvSpPr>
            <a:spLocks noGrp="1"/>
          </p:cNvSpPr>
          <p:nvPr>
            <p:ph type="ftr" sz="quarter" idx="3"/>
          </p:nvPr>
        </p:nvSpPr>
        <p:spPr>
          <a:xfrm>
            <a:off x="2343150" y="9181397"/>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4914900" y="9181397"/>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6.tiff"/><Relationship Id="rId2" Type="http://schemas.openxmlformats.org/officeDocument/2006/relationships/image" Target="../media/image1.emf"/><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5.emf"/><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tiff"/><Relationship Id="rId1" Type="http://schemas.openxmlformats.org/officeDocument/2006/relationships/slideLayout" Target="../slideLayouts/slideLayout7.xml"/><Relationship Id="rId5" Type="http://schemas.openxmlformats.org/officeDocument/2006/relationships/image" Target="../media/image6.tiff"/><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emf"/><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tiff"/><Relationship Id="rId1" Type="http://schemas.openxmlformats.org/officeDocument/2006/relationships/slideLayout" Target="../slideLayouts/slideLayout7.xml"/><Relationship Id="rId5" Type="http://schemas.openxmlformats.org/officeDocument/2006/relationships/image" Target="../media/image5.emf"/><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emf"/><Relationship Id="rId1" Type="http://schemas.openxmlformats.org/officeDocument/2006/relationships/slideLayout" Target="../slideLayouts/slideLayout7.xml"/><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xmlns="" id="{658015B9-B6D8-6C4F-AD52-EF0EDF26A0FE}"/>
              </a:ext>
            </a:extLst>
          </p:cNvPr>
          <p:cNvSpPr txBox="1"/>
          <p:nvPr/>
        </p:nvSpPr>
        <p:spPr>
          <a:xfrm>
            <a:off x="188640" y="128464"/>
            <a:ext cx="207640" cy="153888"/>
          </a:xfrm>
          <a:prstGeom prst="rect">
            <a:avLst/>
          </a:prstGeom>
          <a:noFill/>
        </p:spPr>
        <p:txBody>
          <a:bodyPr wrap="square" lIns="0" tIns="0" rIns="0" bIns="0" rtlCol="0">
            <a:spAutoFit/>
          </a:bodyPr>
          <a:lstStyle/>
          <a:p>
            <a:r>
              <a:rPr lang="en-US" sz="1000" b="1" dirty="0">
                <a:latin typeface="Arial" pitchFamily="34" charset="0"/>
                <a:cs typeface="Arial" pitchFamily="34" charset="0"/>
              </a:rPr>
              <a:t>a</a:t>
            </a:r>
            <a:endParaRPr lang="x-none" sz="1000" b="1" dirty="0">
              <a:latin typeface="Arial" pitchFamily="34" charset="0"/>
              <a:cs typeface="Arial" pitchFamily="34" charset="0"/>
            </a:endParaRPr>
          </a:p>
        </p:txBody>
      </p:sp>
      <p:sp>
        <p:nvSpPr>
          <p:cNvPr id="87" name="TextBox 86">
            <a:extLst>
              <a:ext uri="{FF2B5EF4-FFF2-40B4-BE49-F238E27FC236}">
                <a16:creationId xmlns:a16="http://schemas.microsoft.com/office/drawing/2014/main" xmlns="" id="{658015B9-B6D8-6C4F-AD52-EF0EDF26A0FE}"/>
              </a:ext>
            </a:extLst>
          </p:cNvPr>
          <p:cNvSpPr txBox="1"/>
          <p:nvPr/>
        </p:nvSpPr>
        <p:spPr>
          <a:xfrm>
            <a:off x="188640" y="3332424"/>
            <a:ext cx="207640" cy="153888"/>
          </a:xfrm>
          <a:prstGeom prst="rect">
            <a:avLst/>
          </a:prstGeom>
          <a:noFill/>
        </p:spPr>
        <p:txBody>
          <a:bodyPr wrap="square" lIns="0" tIns="0" rIns="0" bIns="0" rtlCol="0">
            <a:spAutoFit/>
          </a:bodyPr>
          <a:lstStyle/>
          <a:p>
            <a:r>
              <a:rPr lang="en-US" sz="1000" b="1" dirty="0">
                <a:latin typeface="Arial" pitchFamily="34" charset="0"/>
                <a:cs typeface="Arial" pitchFamily="34" charset="0"/>
              </a:rPr>
              <a:t>c</a:t>
            </a:r>
            <a:endParaRPr lang="x-none" sz="1000" b="1" dirty="0">
              <a:latin typeface="Arial" pitchFamily="34" charset="0"/>
              <a:cs typeface="Arial" pitchFamily="34" charset="0"/>
            </a:endParaRPr>
          </a:p>
        </p:txBody>
      </p:sp>
      <p:grpSp>
        <p:nvGrpSpPr>
          <p:cNvPr id="2" name="组合 113"/>
          <p:cNvGrpSpPr/>
          <p:nvPr/>
        </p:nvGrpSpPr>
        <p:grpSpPr>
          <a:xfrm>
            <a:off x="852681" y="56456"/>
            <a:ext cx="5168607" cy="1768262"/>
            <a:chOff x="852681" y="144433"/>
            <a:chExt cx="5168607" cy="1768262"/>
          </a:xfrm>
        </p:grpSpPr>
        <p:grpSp>
          <p:nvGrpSpPr>
            <p:cNvPr id="3" name="组合 108"/>
            <p:cNvGrpSpPr/>
            <p:nvPr/>
          </p:nvGrpSpPr>
          <p:grpSpPr>
            <a:xfrm>
              <a:off x="852681" y="144433"/>
              <a:ext cx="5168607" cy="1768262"/>
              <a:chOff x="852681" y="144433"/>
              <a:chExt cx="5168607" cy="1768262"/>
            </a:xfrm>
          </p:grpSpPr>
          <p:cxnSp>
            <p:nvCxnSpPr>
              <p:cNvPr id="88" name="直接箭头连接符 87"/>
              <p:cNvCxnSpPr/>
              <p:nvPr/>
            </p:nvCxnSpPr>
            <p:spPr>
              <a:xfrm>
                <a:off x="3128171" y="1064568"/>
                <a:ext cx="660869" cy="0"/>
              </a:xfrm>
              <a:prstGeom prst="straightConnector1">
                <a:avLst/>
              </a:prstGeom>
              <a:ln w="12700">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3128171" y="848544"/>
                <a:ext cx="622644" cy="200055"/>
              </a:xfrm>
              <a:prstGeom prst="rect">
                <a:avLst/>
              </a:prstGeom>
              <a:noFill/>
            </p:spPr>
            <p:txBody>
              <a:bodyPr wrap="square" rtlCol="0">
                <a:spAutoFit/>
              </a:bodyPr>
              <a:lstStyle/>
              <a:p>
                <a:pPr algn="ctr"/>
                <a:r>
                  <a:rPr lang="en-US" altLang="zh-CN" sz="700" dirty="0">
                    <a:latin typeface="Arial" pitchFamily="34" charset="0"/>
                    <a:cs typeface="Arial" pitchFamily="34" charset="0"/>
                  </a:rPr>
                  <a:t>Smooth</a:t>
                </a:r>
                <a:endParaRPr lang="zh-CN" altLang="en-US" sz="700" dirty="0">
                  <a:latin typeface="Arial" pitchFamily="34" charset="0"/>
                  <a:cs typeface="Arial" pitchFamily="34" charset="0"/>
                </a:endParaRPr>
              </a:p>
            </p:txBody>
          </p:sp>
          <p:grpSp>
            <p:nvGrpSpPr>
              <p:cNvPr id="4" name="组合 97"/>
              <p:cNvGrpSpPr/>
              <p:nvPr/>
            </p:nvGrpSpPr>
            <p:grpSpPr>
              <a:xfrm>
                <a:off x="852681" y="144433"/>
                <a:ext cx="2432303" cy="1768262"/>
                <a:chOff x="852681" y="144433"/>
                <a:chExt cx="2432303" cy="1768262"/>
              </a:xfrm>
            </p:grpSpPr>
            <p:sp>
              <p:nvSpPr>
                <p:cNvPr id="81" name="TextBox 80"/>
                <p:cNvSpPr txBox="1"/>
                <p:nvPr/>
              </p:nvSpPr>
              <p:spPr>
                <a:xfrm>
                  <a:off x="1124744" y="1712640"/>
                  <a:ext cx="1872208" cy="200055"/>
                </a:xfrm>
                <a:prstGeom prst="rect">
                  <a:avLst/>
                </a:prstGeom>
                <a:noFill/>
              </p:spPr>
              <p:txBody>
                <a:bodyPr wrap="square" rtlCol="0">
                  <a:spAutoFit/>
                </a:bodyPr>
                <a:lstStyle/>
                <a:p>
                  <a:pPr algn="ctr"/>
                  <a:r>
                    <a:rPr lang="en-US" altLang="zh-CN" sz="700" dirty="0">
                      <a:latin typeface="Arial" pitchFamily="34" charset="0"/>
                      <a:cs typeface="Arial" pitchFamily="34" charset="0"/>
                    </a:rPr>
                    <a:t>Average transcript abundance</a:t>
                  </a:r>
                  <a:endParaRPr lang="zh-CN" altLang="en-US" sz="700" dirty="0">
                    <a:latin typeface="Arial" pitchFamily="34" charset="0"/>
                    <a:cs typeface="Arial" pitchFamily="34" charset="0"/>
                  </a:endParaRPr>
                </a:p>
              </p:txBody>
            </p:sp>
            <p:sp>
              <p:nvSpPr>
                <p:cNvPr id="82" name="TextBox 81"/>
                <p:cNvSpPr txBox="1"/>
                <p:nvPr/>
              </p:nvSpPr>
              <p:spPr>
                <a:xfrm>
                  <a:off x="908720" y="144433"/>
                  <a:ext cx="2376264" cy="200055"/>
                </a:xfrm>
                <a:prstGeom prst="rect">
                  <a:avLst/>
                </a:prstGeom>
                <a:noFill/>
              </p:spPr>
              <p:txBody>
                <a:bodyPr wrap="square" rtlCol="0">
                  <a:spAutoFit/>
                </a:bodyPr>
                <a:lstStyle/>
                <a:p>
                  <a:r>
                    <a:rPr lang="en-US" altLang="zh-CN" sz="700" dirty="0">
                      <a:latin typeface="Arial" pitchFamily="34" charset="0"/>
                      <a:cs typeface="Arial" pitchFamily="34" charset="0"/>
                    </a:rPr>
                    <a:t>Coefficient of Variation (CV)</a:t>
                  </a:r>
                  <a:r>
                    <a:rPr lang="zh-CN" altLang="en-US" sz="700" dirty="0">
                      <a:latin typeface="Arial" pitchFamily="34" charset="0"/>
                      <a:cs typeface="Arial" pitchFamily="34" charset="0"/>
                    </a:rPr>
                    <a:t> </a:t>
                  </a:r>
                  <a:r>
                    <a:rPr lang="en-US" altLang="zh-CN" sz="700" dirty="0" err="1">
                      <a:latin typeface="Arial" pitchFamily="34" charset="0"/>
                      <a:cs typeface="Arial" pitchFamily="34" charset="0"/>
                    </a:rPr>
                    <a:t>vs</a:t>
                  </a:r>
                  <a:r>
                    <a:rPr lang="en-US" altLang="zh-CN" sz="700" dirty="0">
                      <a:latin typeface="Arial" pitchFamily="34" charset="0"/>
                      <a:cs typeface="Arial" pitchFamily="34" charset="0"/>
                    </a:rPr>
                    <a:t> transcript abundance</a:t>
                  </a:r>
                  <a:endParaRPr lang="zh-CN" altLang="en-US" sz="700" dirty="0">
                    <a:latin typeface="Arial" pitchFamily="34" charset="0"/>
                    <a:cs typeface="Arial" pitchFamily="34" charset="0"/>
                  </a:endParaRPr>
                </a:p>
              </p:txBody>
            </p:sp>
            <p:grpSp>
              <p:nvGrpSpPr>
                <p:cNvPr id="5" name="组合 96"/>
                <p:cNvGrpSpPr/>
                <p:nvPr/>
              </p:nvGrpSpPr>
              <p:grpSpPr>
                <a:xfrm>
                  <a:off x="852681" y="344488"/>
                  <a:ext cx="2144271" cy="1403866"/>
                  <a:chOff x="780673" y="344488"/>
                  <a:chExt cx="2144271" cy="1403866"/>
                </a:xfrm>
              </p:grpSpPr>
              <p:sp>
                <p:nvSpPr>
                  <p:cNvPr id="80" name="TextBox 79"/>
                  <p:cNvSpPr txBox="1"/>
                  <p:nvPr/>
                </p:nvSpPr>
                <p:spPr>
                  <a:xfrm rot="16200000">
                    <a:off x="340641" y="856528"/>
                    <a:ext cx="1080120" cy="200055"/>
                  </a:xfrm>
                  <a:prstGeom prst="rect">
                    <a:avLst/>
                  </a:prstGeom>
                  <a:noFill/>
                </p:spPr>
                <p:txBody>
                  <a:bodyPr wrap="square" rtlCol="0">
                    <a:spAutoFit/>
                  </a:bodyPr>
                  <a:lstStyle/>
                  <a:p>
                    <a:pPr algn="ctr"/>
                    <a:r>
                      <a:rPr lang="en-US" altLang="zh-CN" sz="700" dirty="0">
                        <a:latin typeface="Arial" pitchFamily="34" charset="0"/>
                        <a:cs typeface="Arial" pitchFamily="34" charset="0"/>
                      </a:rPr>
                      <a:t>CV</a:t>
                    </a:r>
                    <a:endParaRPr lang="zh-CN" altLang="en-US" sz="700" dirty="0">
                      <a:latin typeface="Arial" pitchFamily="34" charset="0"/>
                      <a:cs typeface="Arial" pitchFamily="34" charset="0"/>
                    </a:endParaRPr>
                  </a:p>
                </p:txBody>
              </p:sp>
              <p:pic>
                <p:nvPicPr>
                  <p:cNvPr id="79" name="图片 78" descr="COV_scatters.emf"/>
                  <p:cNvPicPr>
                    <a:picLocks noChangeAspect="1"/>
                  </p:cNvPicPr>
                  <p:nvPr/>
                </p:nvPicPr>
                <p:blipFill>
                  <a:blip r:embed="rId2" cstate="print"/>
                  <a:stretch>
                    <a:fillRect/>
                  </a:stretch>
                </p:blipFill>
                <p:spPr>
                  <a:xfrm>
                    <a:off x="1052736" y="344488"/>
                    <a:ext cx="1872208" cy="1296144"/>
                  </a:xfrm>
                  <a:prstGeom prst="rect">
                    <a:avLst/>
                  </a:prstGeom>
                </p:spPr>
              </p:pic>
              <p:sp>
                <p:nvSpPr>
                  <p:cNvPr id="86" name="TextBox 85">
                    <a:extLst>
                      <a:ext uri="{FF2B5EF4-FFF2-40B4-BE49-F238E27FC236}">
                        <a16:creationId xmlns:a16="http://schemas.microsoft.com/office/drawing/2014/main" xmlns="" id="{658015B9-B6D8-6C4F-AD52-EF0EDF26A0FE}"/>
                      </a:ext>
                    </a:extLst>
                  </p:cNvPr>
                  <p:cNvSpPr txBox="1"/>
                  <p:nvPr/>
                </p:nvSpPr>
                <p:spPr>
                  <a:xfrm>
                    <a:off x="1052736" y="1640632"/>
                    <a:ext cx="1872208" cy="107722"/>
                  </a:xfrm>
                  <a:prstGeom prst="rect">
                    <a:avLst/>
                  </a:prstGeom>
                  <a:noFill/>
                </p:spPr>
                <p:txBody>
                  <a:bodyPr wrap="square" lIns="0" tIns="0" rIns="0" bIns="0" rtlCol="0">
                    <a:spAutoFit/>
                  </a:bodyPr>
                  <a:lstStyle/>
                  <a:p>
                    <a:r>
                      <a:rPr lang="en-US" sz="700" dirty="0">
                        <a:latin typeface="Arial" pitchFamily="34" charset="0"/>
                        <a:cs typeface="Arial" pitchFamily="34" charset="0"/>
                      </a:rPr>
                      <a:t>    0                                                              10</a:t>
                    </a:r>
                    <a:endParaRPr lang="x-none" sz="700" dirty="0">
                      <a:latin typeface="Arial" pitchFamily="34" charset="0"/>
                      <a:cs typeface="Arial" pitchFamily="34" charset="0"/>
                    </a:endParaRPr>
                  </a:p>
                </p:txBody>
              </p:sp>
              <p:sp>
                <p:nvSpPr>
                  <p:cNvPr id="95" name="TextBox 94">
                    <a:extLst>
                      <a:ext uri="{FF2B5EF4-FFF2-40B4-BE49-F238E27FC236}">
                        <a16:creationId xmlns:a16="http://schemas.microsoft.com/office/drawing/2014/main" xmlns="" id="{658015B9-B6D8-6C4F-AD52-EF0EDF26A0FE}"/>
                      </a:ext>
                    </a:extLst>
                  </p:cNvPr>
                  <p:cNvSpPr txBox="1"/>
                  <p:nvPr/>
                </p:nvSpPr>
                <p:spPr>
                  <a:xfrm>
                    <a:off x="836712" y="1496616"/>
                    <a:ext cx="20764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    0</a:t>
                    </a:r>
                    <a:endParaRPr lang="x-none" sz="700" dirty="0">
                      <a:latin typeface="Arial" pitchFamily="34" charset="0"/>
                      <a:cs typeface="Arial" pitchFamily="34" charset="0"/>
                    </a:endParaRPr>
                  </a:p>
                </p:txBody>
              </p:sp>
              <p:sp>
                <p:nvSpPr>
                  <p:cNvPr id="96" name="TextBox 95">
                    <a:extLst>
                      <a:ext uri="{FF2B5EF4-FFF2-40B4-BE49-F238E27FC236}">
                        <a16:creationId xmlns:a16="http://schemas.microsoft.com/office/drawing/2014/main" xmlns="" id="{658015B9-B6D8-6C4F-AD52-EF0EDF26A0FE}"/>
                      </a:ext>
                    </a:extLst>
                  </p:cNvPr>
                  <p:cNvSpPr txBox="1"/>
                  <p:nvPr/>
                </p:nvSpPr>
                <p:spPr>
                  <a:xfrm>
                    <a:off x="836712" y="344488"/>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   1.5</a:t>
                    </a:r>
                    <a:endParaRPr lang="x-none" sz="700" dirty="0">
                      <a:latin typeface="Arial" pitchFamily="34" charset="0"/>
                      <a:cs typeface="Arial" pitchFamily="34" charset="0"/>
                    </a:endParaRPr>
                  </a:p>
                </p:txBody>
              </p:sp>
            </p:grpSp>
          </p:grpSp>
          <p:grpSp>
            <p:nvGrpSpPr>
              <p:cNvPr id="6" name="组合 98"/>
              <p:cNvGrpSpPr/>
              <p:nvPr/>
            </p:nvGrpSpPr>
            <p:grpSpPr>
              <a:xfrm>
                <a:off x="3877017" y="144433"/>
                <a:ext cx="2144271" cy="1768262"/>
                <a:chOff x="852681" y="144433"/>
                <a:chExt cx="2144271" cy="1768262"/>
              </a:xfrm>
            </p:grpSpPr>
            <p:sp>
              <p:nvSpPr>
                <p:cNvPr id="100" name="TextBox 99"/>
                <p:cNvSpPr txBox="1"/>
                <p:nvPr/>
              </p:nvSpPr>
              <p:spPr>
                <a:xfrm>
                  <a:off x="1124744" y="1712640"/>
                  <a:ext cx="1872208" cy="200055"/>
                </a:xfrm>
                <a:prstGeom prst="rect">
                  <a:avLst/>
                </a:prstGeom>
                <a:noFill/>
              </p:spPr>
              <p:txBody>
                <a:bodyPr wrap="square" rtlCol="0">
                  <a:spAutoFit/>
                </a:bodyPr>
                <a:lstStyle/>
                <a:p>
                  <a:pPr algn="ctr"/>
                  <a:r>
                    <a:rPr lang="en-US" altLang="zh-CN" sz="700" dirty="0">
                      <a:latin typeface="Arial" pitchFamily="34" charset="0"/>
                      <a:cs typeface="Arial" pitchFamily="34" charset="0"/>
                    </a:rPr>
                    <a:t>Average transcript abundance</a:t>
                  </a:r>
                  <a:endParaRPr lang="zh-CN" altLang="en-US" sz="700" dirty="0">
                    <a:latin typeface="Arial" pitchFamily="34" charset="0"/>
                    <a:cs typeface="Arial" pitchFamily="34" charset="0"/>
                  </a:endParaRPr>
                </a:p>
              </p:txBody>
            </p:sp>
            <p:sp>
              <p:nvSpPr>
                <p:cNvPr id="101" name="TextBox 100"/>
                <p:cNvSpPr txBox="1"/>
                <p:nvPr/>
              </p:nvSpPr>
              <p:spPr>
                <a:xfrm>
                  <a:off x="1124744" y="144433"/>
                  <a:ext cx="1872208" cy="200055"/>
                </a:xfrm>
                <a:prstGeom prst="rect">
                  <a:avLst/>
                </a:prstGeom>
                <a:noFill/>
              </p:spPr>
              <p:txBody>
                <a:bodyPr wrap="square" rtlCol="0">
                  <a:spAutoFit/>
                </a:bodyPr>
                <a:lstStyle/>
                <a:p>
                  <a:pPr algn="ctr"/>
                  <a:r>
                    <a:rPr lang="en-US" altLang="zh-CN" sz="700" dirty="0">
                      <a:latin typeface="Arial" pitchFamily="34" charset="0"/>
                      <a:cs typeface="Arial" pitchFamily="34" charset="0"/>
                    </a:rPr>
                    <a:t>CV curves</a:t>
                  </a:r>
                  <a:endParaRPr lang="zh-CN" altLang="en-US" sz="700" dirty="0">
                    <a:latin typeface="Arial" pitchFamily="34" charset="0"/>
                    <a:cs typeface="Arial" pitchFamily="34" charset="0"/>
                  </a:endParaRPr>
                </a:p>
              </p:txBody>
            </p:sp>
            <p:grpSp>
              <p:nvGrpSpPr>
                <p:cNvPr id="7" name="组合 96"/>
                <p:cNvGrpSpPr/>
                <p:nvPr/>
              </p:nvGrpSpPr>
              <p:grpSpPr>
                <a:xfrm>
                  <a:off x="852681" y="344488"/>
                  <a:ext cx="2144271" cy="1403866"/>
                  <a:chOff x="780673" y="344488"/>
                  <a:chExt cx="2144271" cy="1403866"/>
                </a:xfrm>
              </p:grpSpPr>
              <p:sp>
                <p:nvSpPr>
                  <p:cNvPr id="103" name="TextBox 102"/>
                  <p:cNvSpPr txBox="1"/>
                  <p:nvPr/>
                </p:nvSpPr>
                <p:spPr>
                  <a:xfrm rot="16200000">
                    <a:off x="340641" y="856528"/>
                    <a:ext cx="1080120" cy="200055"/>
                  </a:xfrm>
                  <a:prstGeom prst="rect">
                    <a:avLst/>
                  </a:prstGeom>
                  <a:noFill/>
                </p:spPr>
                <p:txBody>
                  <a:bodyPr wrap="square" rtlCol="0">
                    <a:spAutoFit/>
                  </a:bodyPr>
                  <a:lstStyle/>
                  <a:p>
                    <a:pPr algn="ctr"/>
                    <a:r>
                      <a:rPr lang="en-US" altLang="zh-CN" sz="700" dirty="0">
                        <a:latin typeface="Arial" pitchFamily="34" charset="0"/>
                        <a:cs typeface="Arial" pitchFamily="34" charset="0"/>
                      </a:rPr>
                      <a:t>CV</a:t>
                    </a:r>
                    <a:endParaRPr lang="zh-CN" altLang="en-US" sz="700" dirty="0">
                      <a:latin typeface="Arial" pitchFamily="34" charset="0"/>
                      <a:cs typeface="Arial" pitchFamily="34" charset="0"/>
                    </a:endParaRPr>
                  </a:p>
                </p:txBody>
              </p:sp>
              <p:sp>
                <p:nvSpPr>
                  <p:cNvPr id="105" name="TextBox 104">
                    <a:extLst>
                      <a:ext uri="{FF2B5EF4-FFF2-40B4-BE49-F238E27FC236}">
                        <a16:creationId xmlns:a16="http://schemas.microsoft.com/office/drawing/2014/main" xmlns="" id="{658015B9-B6D8-6C4F-AD52-EF0EDF26A0FE}"/>
                      </a:ext>
                    </a:extLst>
                  </p:cNvPr>
                  <p:cNvSpPr txBox="1"/>
                  <p:nvPr/>
                </p:nvSpPr>
                <p:spPr>
                  <a:xfrm>
                    <a:off x="1052736" y="1640632"/>
                    <a:ext cx="1872208" cy="107722"/>
                  </a:xfrm>
                  <a:prstGeom prst="rect">
                    <a:avLst/>
                  </a:prstGeom>
                  <a:noFill/>
                </p:spPr>
                <p:txBody>
                  <a:bodyPr wrap="square" lIns="0" tIns="0" rIns="0" bIns="0" rtlCol="0">
                    <a:spAutoFit/>
                  </a:bodyPr>
                  <a:lstStyle/>
                  <a:p>
                    <a:r>
                      <a:rPr lang="en-US" sz="700" dirty="0">
                        <a:latin typeface="Arial" pitchFamily="34" charset="0"/>
                        <a:cs typeface="Arial" pitchFamily="34" charset="0"/>
                      </a:rPr>
                      <a:t>    0                                                              10</a:t>
                    </a:r>
                    <a:endParaRPr lang="x-none" sz="700" dirty="0">
                      <a:latin typeface="Arial" pitchFamily="34" charset="0"/>
                      <a:cs typeface="Arial" pitchFamily="34" charset="0"/>
                    </a:endParaRPr>
                  </a:p>
                </p:txBody>
              </p:sp>
              <p:sp>
                <p:nvSpPr>
                  <p:cNvPr id="106" name="TextBox 105">
                    <a:extLst>
                      <a:ext uri="{FF2B5EF4-FFF2-40B4-BE49-F238E27FC236}">
                        <a16:creationId xmlns:a16="http://schemas.microsoft.com/office/drawing/2014/main" xmlns="" id="{658015B9-B6D8-6C4F-AD52-EF0EDF26A0FE}"/>
                      </a:ext>
                    </a:extLst>
                  </p:cNvPr>
                  <p:cNvSpPr txBox="1"/>
                  <p:nvPr/>
                </p:nvSpPr>
                <p:spPr>
                  <a:xfrm>
                    <a:off x="836712" y="1496616"/>
                    <a:ext cx="20764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    0</a:t>
                    </a:r>
                    <a:endParaRPr lang="x-none" sz="700" dirty="0">
                      <a:latin typeface="Arial" pitchFamily="34" charset="0"/>
                      <a:cs typeface="Arial" pitchFamily="34" charset="0"/>
                    </a:endParaRPr>
                  </a:p>
                </p:txBody>
              </p:sp>
              <p:sp>
                <p:nvSpPr>
                  <p:cNvPr id="107" name="TextBox 106">
                    <a:extLst>
                      <a:ext uri="{FF2B5EF4-FFF2-40B4-BE49-F238E27FC236}">
                        <a16:creationId xmlns:a16="http://schemas.microsoft.com/office/drawing/2014/main" xmlns="" id="{658015B9-B6D8-6C4F-AD52-EF0EDF26A0FE}"/>
                      </a:ext>
                    </a:extLst>
                  </p:cNvPr>
                  <p:cNvSpPr txBox="1"/>
                  <p:nvPr/>
                </p:nvSpPr>
                <p:spPr>
                  <a:xfrm>
                    <a:off x="836712" y="344488"/>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   1.5</a:t>
                    </a:r>
                    <a:endParaRPr lang="x-none" sz="700" dirty="0">
                      <a:latin typeface="Arial" pitchFamily="34" charset="0"/>
                      <a:cs typeface="Arial" pitchFamily="34" charset="0"/>
                    </a:endParaRPr>
                  </a:p>
                </p:txBody>
              </p:sp>
            </p:grpSp>
          </p:grpSp>
          <p:pic>
            <p:nvPicPr>
              <p:cNvPr id="108" name="图片 107" descr="COV_curves.emf"/>
              <p:cNvPicPr preferRelativeResize="0">
                <a:picLocks/>
              </p:cNvPicPr>
              <p:nvPr/>
            </p:nvPicPr>
            <p:blipFill>
              <a:blip r:embed="rId3" cstate="print"/>
              <a:stretch>
                <a:fillRect/>
              </a:stretch>
            </p:blipFill>
            <p:spPr>
              <a:xfrm>
                <a:off x="4149080" y="344488"/>
                <a:ext cx="1872000" cy="1296000"/>
              </a:xfrm>
              <a:prstGeom prst="rect">
                <a:avLst/>
              </a:prstGeom>
            </p:spPr>
          </p:pic>
        </p:grpSp>
        <p:cxnSp>
          <p:nvCxnSpPr>
            <p:cNvPr id="110" name="直接连接符 109"/>
            <p:cNvCxnSpPr/>
            <p:nvPr/>
          </p:nvCxnSpPr>
          <p:spPr>
            <a:xfrm>
              <a:off x="5085184" y="452210"/>
              <a:ext cx="21602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5085184" y="668234"/>
              <a:ext cx="216024"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xmlns="" id="{658015B9-B6D8-6C4F-AD52-EF0EDF26A0FE}"/>
                </a:ext>
              </a:extLst>
            </p:cNvPr>
            <p:cNvSpPr txBox="1"/>
            <p:nvPr/>
          </p:nvSpPr>
          <p:spPr>
            <a:xfrm>
              <a:off x="5373216" y="416496"/>
              <a:ext cx="620688" cy="107722"/>
            </a:xfrm>
            <a:prstGeom prst="rect">
              <a:avLst/>
            </a:prstGeom>
            <a:noFill/>
          </p:spPr>
          <p:txBody>
            <a:bodyPr wrap="square" lIns="0" tIns="0" rIns="0" bIns="0" rtlCol="0">
              <a:spAutoFit/>
            </a:bodyPr>
            <a:lstStyle/>
            <a:p>
              <a:r>
                <a:rPr lang="en-US" sz="700" dirty="0">
                  <a:latin typeface="Arial" pitchFamily="34" charset="0"/>
                  <a:cs typeface="Arial" pitchFamily="34" charset="0"/>
                </a:rPr>
                <a:t>Method X</a:t>
              </a:r>
              <a:endParaRPr lang="x-none" sz="700" dirty="0">
                <a:latin typeface="Arial" pitchFamily="34" charset="0"/>
                <a:cs typeface="Arial" pitchFamily="34" charset="0"/>
              </a:endParaRPr>
            </a:p>
          </p:txBody>
        </p:sp>
        <p:sp>
          <p:nvSpPr>
            <p:cNvPr id="113" name="TextBox 112">
              <a:extLst>
                <a:ext uri="{FF2B5EF4-FFF2-40B4-BE49-F238E27FC236}">
                  <a16:creationId xmlns:a16="http://schemas.microsoft.com/office/drawing/2014/main" xmlns="" id="{658015B9-B6D8-6C4F-AD52-EF0EDF26A0FE}"/>
                </a:ext>
              </a:extLst>
            </p:cNvPr>
            <p:cNvSpPr txBox="1"/>
            <p:nvPr/>
          </p:nvSpPr>
          <p:spPr>
            <a:xfrm>
              <a:off x="5373216" y="632520"/>
              <a:ext cx="620688" cy="107722"/>
            </a:xfrm>
            <a:prstGeom prst="rect">
              <a:avLst/>
            </a:prstGeom>
            <a:noFill/>
          </p:spPr>
          <p:txBody>
            <a:bodyPr wrap="square" lIns="0" tIns="0" rIns="0" bIns="0" rtlCol="0">
              <a:spAutoFit/>
            </a:bodyPr>
            <a:lstStyle/>
            <a:p>
              <a:r>
                <a:rPr lang="en-US" sz="700" dirty="0">
                  <a:latin typeface="Arial" pitchFamily="34" charset="0"/>
                  <a:cs typeface="Arial" pitchFamily="34" charset="0"/>
                </a:rPr>
                <a:t>Method Y</a:t>
              </a:r>
              <a:endParaRPr lang="x-none" sz="700" dirty="0">
                <a:latin typeface="Arial" pitchFamily="34" charset="0"/>
                <a:cs typeface="Arial" pitchFamily="34" charset="0"/>
              </a:endParaRPr>
            </a:p>
          </p:txBody>
        </p:sp>
      </p:grpSp>
      <p:grpSp>
        <p:nvGrpSpPr>
          <p:cNvPr id="8" name="组合 163"/>
          <p:cNvGrpSpPr/>
          <p:nvPr/>
        </p:nvGrpSpPr>
        <p:grpSpPr>
          <a:xfrm>
            <a:off x="44624" y="3404432"/>
            <a:ext cx="6741368" cy="4932944"/>
            <a:chOff x="44624" y="1856656"/>
            <a:chExt cx="6741368" cy="4932944"/>
          </a:xfrm>
        </p:grpSpPr>
        <p:pic>
          <p:nvPicPr>
            <p:cNvPr id="90" name="图片 89" descr="fig_COV_curves_all.emf"/>
            <p:cNvPicPr preferRelativeResize="0">
              <a:picLocks/>
            </p:cNvPicPr>
            <p:nvPr/>
          </p:nvPicPr>
          <p:blipFill>
            <a:blip r:embed="rId4" cstate="print"/>
            <a:stretch>
              <a:fillRect/>
            </a:stretch>
          </p:blipFill>
          <p:spPr>
            <a:xfrm>
              <a:off x="907200" y="2505600"/>
              <a:ext cx="4932000" cy="4284000"/>
            </a:xfrm>
            <a:prstGeom prst="rect">
              <a:avLst/>
            </a:prstGeom>
          </p:spPr>
        </p:pic>
        <p:grpSp>
          <p:nvGrpSpPr>
            <p:cNvPr id="9" name="组合 76"/>
            <p:cNvGrpSpPr/>
            <p:nvPr/>
          </p:nvGrpSpPr>
          <p:grpSpPr>
            <a:xfrm>
              <a:off x="44624" y="1856656"/>
              <a:ext cx="6741368" cy="4824536"/>
              <a:chOff x="44624" y="56456"/>
              <a:chExt cx="6741368" cy="4824536"/>
            </a:xfrm>
          </p:grpSpPr>
          <p:grpSp>
            <p:nvGrpSpPr>
              <p:cNvPr id="10" name="组合 55"/>
              <p:cNvGrpSpPr/>
              <p:nvPr/>
            </p:nvGrpSpPr>
            <p:grpSpPr>
              <a:xfrm>
                <a:off x="44624" y="56456"/>
                <a:ext cx="5697265" cy="4824536"/>
                <a:chOff x="620688" y="56456"/>
                <a:chExt cx="5697265" cy="4824536"/>
              </a:xfrm>
            </p:grpSpPr>
            <p:sp>
              <p:nvSpPr>
                <p:cNvPr id="131" name="TextBox 3">
                  <a:extLst>
                    <a:ext uri="{FF2B5EF4-FFF2-40B4-BE49-F238E27FC236}">
                      <a16:creationId xmlns:a16="http://schemas.microsoft.com/office/drawing/2014/main" xmlns="" id="{658015B9-B6D8-6C4F-AD52-EF0EDF26A0FE}"/>
                    </a:ext>
                  </a:extLst>
                </p:cNvPr>
                <p:cNvSpPr txBox="1"/>
                <p:nvPr/>
              </p:nvSpPr>
              <p:spPr>
                <a:xfrm>
                  <a:off x="764704" y="776536"/>
                  <a:ext cx="648072"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CapT</a:t>
                  </a:r>
                  <a:r>
                    <a:rPr lang="en-US" altLang="zh-CN" sz="700" dirty="0" err="1">
                      <a:latin typeface="Arial" pitchFamily="34" charset="0"/>
                      <a:cs typeface="Arial" pitchFamily="34" charset="0"/>
                    </a:rPr>
                    <a:t>rap</a:t>
                  </a:r>
                  <a:r>
                    <a:rPr lang="en-US" altLang="zh-CN" sz="700" dirty="0">
                      <a:latin typeface="Arial" pitchFamily="34" charset="0"/>
                      <a:cs typeface="Arial" pitchFamily="34" charset="0"/>
                    </a:rPr>
                    <a:t>-ONT</a:t>
                  </a:r>
                  <a:endParaRPr lang="x-none" sz="700" dirty="0">
                    <a:latin typeface="Arial" pitchFamily="34" charset="0"/>
                    <a:cs typeface="Arial" pitchFamily="34" charset="0"/>
                  </a:endParaRPr>
                </a:p>
              </p:txBody>
            </p:sp>
            <p:sp>
              <p:nvSpPr>
                <p:cNvPr id="132" name="TextBox 4">
                  <a:extLst>
                    <a:ext uri="{FF2B5EF4-FFF2-40B4-BE49-F238E27FC236}">
                      <a16:creationId xmlns:a16="http://schemas.microsoft.com/office/drawing/2014/main" xmlns="" id="{658015B9-B6D8-6C4F-AD52-EF0EDF26A0FE}"/>
                    </a:ext>
                  </a:extLst>
                </p:cNvPr>
                <p:cNvSpPr txBox="1"/>
                <p:nvPr/>
              </p:nvSpPr>
              <p:spPr>
                <a:xfrm>
                  <a:off x="620688" y="1100862"/>
                  <a:ext cx="792088"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CapT</a:t>
                  </a:r>
                  <a:r>
                    <a:rPr lang="en-US" altLang="zh-CN" sz="700" dirty="0" err="1">
                      <a:latin typeface="Arial" pitchFamily="34" charset="0"/>
                      <a:cs typeface="Arial" pitchFamily="34" charset="0"/>
                    </a:rPr>
                    <a:t>rap-PacBio</a:t>
                  </a:r>
                  <a:endParaRPr lang="x-none" sz="700" dirty="0">
                    <a:latin typeface="Arial" pitchFamily="34" charset="0"/>
                    <a:cs typeface="Arial" pitchFamily="34" charset="0"/>
                  </a:endParaRPr>
                </a:p>
              </p:txBody>
            </p:sp>
            <p:sp>
              <p:nvSpPr>
                <p:cNvPr id="133" name="TextBox 5">
                  <a:extLst>
                    <a:ext uri="{FF2B5EF4-FFF2-40B4-BE49-F238E27FC236}">
                      <a16:creationId xmlns:a16="http://schemas.microsoft.com/office/drawing/2014/main" xmlns="" id="{658015B9-B6D8-6C4F-AD52-EF0EDF26A0FE}"/>
                    </a:ext>
                  </a:extLst>
                </p:cNvPr>
                <p:cNvSpPr txBox="1"/>
                <p:nvPr/>
              </p:nvSpPr>
              <p:spPr>
                <a:xfrm>
                  <a:off x="692696" y="1388894"/>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cDNA</a:t>
                  </a:r>
                  <a:r>
                    <a:rPr lang="en-US" sz="700" dirty="0">
                      <a:latin typeface="Arial" pitchFamily="34" charset="0"/>
                      <a:cs typeface="Arial" pitchFamily="34" charset="0"/>
                    </a:rPr>
                    <a:t>-ONT</a:t>
                  </a:r>
                  <a:endParaRPr lang="x-none" sz="700" dirty="0">
                    <a:latin typeface="Arial" pitchFamily="34" charset="0"/>
                    <a:cs typeface="Arial" pitchFamily="34" charset="0"/>
                  </a:endParaRPr>
                </a:p>
              </p:txBody>
            </p:sp>
            <p:sp>
              <p:nvSpPr>
                <p:cNvPr id="134" name="TextBox 6">
                  <a:extLst>
                    <a:ext uri="{FF2B5EF4-FFF2-40B4-BE49-F238E27FC236}">
                      <a16:creationId xmlns:a16="http://schemas.microsoft.com/office/drawing/2014/main" xmlns="" id="{658015B9-B6D8-6C4F-AD52-EF0EDF26A0FE}"/>
                    </a:ext>
                  </a:extLst>
                </p:cNvPr>
                <p:cNvSpPr txBox="1"/>
                <p:nvPr/>
              </p:nvSpPr>
              <p:spPr>
                <a:xfrm>
                  <a:off x="692696" y="1712640"/>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cDNA-PacBio</a:t>
                  </a:r>
                  <a:endParaRPr lang="x-none" sz="700" dirty="0">
                    <a:latin typeface="Arial" pitchFamily="34" charset="0"/>
                    <a:cs typeface="Arial" pitchFamily="34" charset="0"/>
                  </a:endParaRPr>
                </a:p>
              </p:txBody>
            </p:sp>
            <p:sp>
              <p:nvSpPr>
                <p:cNvPr id="135" name="TextBox 7">
                  <a:extLst>
                    <a:ext uri="{FF2B5EF4-FFF2-40B4-BE49-F238E27FC236}">
                      <a16:creationId xmlns:a16="http://schemas.microsoft.com/office/drawing/2014/main" xmlns="" id="{658015B9-B6D8-6C4F-AD52-EF0EDF26A0FE}"/>
                    </a:ext>
                  </a:extLst>
                </p:cNvPr>
                <p:cNvSpPr txBox="1"/>
                <p:nvPr/>
              </p:nvSpPr>
              <p:spPr>
                <a:xfrm>
                  <a:off x="692696" y="2000672"/>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dRNA</a:t>
                  </a:r>
                  <a:r>
                    <a:rPr lang="en-US" sz="700" dirty="0">
                      <a:latin typeface="Arial" pitchFamily="34" charset="0"/>
                      <a:cs typeface="Arial" pitchFamily="34" charset="0"/>
                    </a:rPr>
                    <a:t>-ONT</a:t>
                  </a:r>
                  <a:endParaRPr lang="x-none" sz="700" dirty="0">
                    <a:latin typeface="Arial" pitchFamily="34" charset="0"/>
                    <a:cs typeface="Arial" pitchFamily="34" charset="0"/>
                  </a:endParaRPr>
                </a:p>
              </p:txBody>
            </p:sp>
            <p:sp>
              <p:nvSpPr>
                <p:cNvPr id="136" name="TextBox 8">
                  <a:extLst>
                    <a:ext uri="{FF2B5EF4-FFF2-40B4-BE49-F238E27FC236}">
                      <a16:creationId xmlns:a16="http://schemas.microsoft.com/office/drawing/2014/main" xmlns="" id="{658015B9-B6D8-6C4F-AD52-EF0EDF26A0FE}"/>
                    </a:ext>
                  </a:extLst>
                </p:cNvPr>
                <p:cNvSpPr txBox="1"/>
                <p:nvPr/>
              </p:nvSpPr>
              <p:spPr>
                <a:xfrm>
                  <a:off x="764704" y="2324998"/>
                  <a:ext cx="648072"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R2C2-ONT</a:t>
                  </a:r>
                  <a:endParaRPr lang="x-none" sz="700" dirty="0">
                    <a:latin typeface="Arial" pitchFamily="34" charset="0"/>
                    <a:cs typeface="Arial" pitchFamily="34" charset="0"/>
                  </a:endParaRPr>
                </a:p>
              </p:txBody>
            </p:sp>
            <p:sp>
              <p:nvSpPr>
                <p:cNvPr id="137" name="TextBox 9">
                  <a:extLst>
                    <a:ext uri="{FF2B5EF4-FFF2-40B4-BE49-F238E27FC236}">
                      <a16:creationId xmlns:a16="http://schemas.microsoft.com/office/drawing/2014/main" xmlns="" id="{658015B9-B6D8-6C4F-AD52-EF0EDF26A0FE}"/>
                    </a:ext>
                  </a:extLst>
                </p:cNvPr>
                <p:cNvSpPr txBox="1"/>
                <p:nvPr/>
              </p:nvSpPr>
              <p:spPr>
                <a:xfrm>
                  <a:off x="692696" y="2613030"/>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cDNA-Illumina</a:t>
                  </a:r>
                  <a:endParaRPr lang="x-none" sz="700" dirty="0">
                    <a:latin typeface="Arial" pitchFamily="34" charset="0"/>
                    <a:cs typeface="Arial" pitchFamily="34" charset="0"/>
                  </a:endParaRPr>
                </a:p>
              </p:txBody>
            </p:sp>
            <p:sp>
              <p:nvSpPr>
                <p:cNvPr id="138" name="TextBox 10">
                  <a:extLst>
                    <a:ext uri="{FF2B5EF4-FFF2-40B4-BE49-F238E27FC236}">
                      <a16:creationId xmlns:a16="http://schemas.microsoft.com/office/drawing/2014/main" xmlns="" id="{658015B9-B6D8-6C4F-AD52-EF0EDF26A0FE}"/>
                    </a:ext>
                  </a:extLst>
                </p:cNvPr>
                <p:cNvSpPr txBox="1"/>
                <p:nvPr/>
              </p:nvSpPr>
              <p:spPr>
                <a:xfrm>
                  <a:off x="764704" y="2936776"/>
                  <a:ext cx="648072"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CapT</a:t>
                  </a:r>
                  <a:r>
                    <a:rPr lang="en-US" altLang="zh-CN" sz="700" dirty="0" err="1">
                      <a:latin typeface="Arial" pitchFamily="34" charset="0"/>
                      <a:cs typeface="Arial" pitchFamily="34" charset="0"/>
                    </a:rPr>
                    <a:t>rap</a:t>
                  </a:r>
                  <a:r>
                    <a:rPr lang="en-US" altLang="zh-CN" sz="700" dirty="0">
                      <a:latin typeface="Arial" pitchFamily="34" charset="0"/>
                      <a:cs typeface="Arial" pitchFamily="34" charset="0"/>
                    </a:rPr>
                    <a:t>-ONT</a:t>
                  </a:r>
                  <a:endParaRPr lang="x-none" sz="700" dirty="0">
                    <a:latin typeface="Arial" pitchFamily="34" charset="0"/>
                    <a:cs typeface="Arial" pitchFamily="34" charset="0"/>
                  </a:endParaRPr>
                </a:p>
              </p:txBody>
            </p:sp>
            <p:sp>
              <p:nvSpPr>
                <p:cNvPr id="139" name="TextBox 11">
                  <a:extLst>
                    <a:ext uri="{FF2B5EF4-FFF2-40B4-BE49-F238E27FC236}">
                      <a16:creationId xmlns:a16="http://schemas.microsoft.com/office/drawing/2014/main" xmlns="" id="{658015B9-B6D8-6C4F-AD52-EF0EDF26A0FE}"/>
                    </a:ext>
                  </a:extLst>
                </p:cNvPr>
                <p:cNvSpPr txBox="1"/>
                <p:nvPr/>
              </p:nvSpPr>
              <p:spPr>
                <a:xfrm>
                  <a:off x="620688" y="3261102"/>
                  <a:ext cx="792088"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CapT</a:t>
                  </a:r>
                  <a:r>
                    <a:rPr lang="en-US" altLang="zh-CN" sz="700" dirty="0" err="1">
                      <a:latin typeface="Arial" pitchFamily="34" charset="0"/>
                      <a:cs typeface="Arial" pitchFamily="34" charset="0"/>
                    </a:rPr>
                    <a:t>rap-PacBio</a:t>
                  </a:r>
                  <a:endParaRPr lang="x-none" sz="700" dirty="0">
                    <a:latin typeface="Arial" pitchFamily="34" charset="0"/>
                    <a:cs typeface="Arial" pitchFamily="34" charset="0"/>
                  </a:endParaRPr>
                </a:p>
              </p:txBody>
            </p:sp>
            <p:sp>
              <p:nvSpPr>
                <p:cNvPr id="140" name="TextBox 12">
                  <a:extLst>
                    <a:ext uri="{FF2B5EF4-FFF2-40B4-BE49-F238E27FC236}">
                      <a16:creationId xmlns:a16="http://schemas.microsoft.com/office/drawing/2014/main" xmlns="" id="{658015B9-B6D8-6C4F-AD52-EF0EDF26A0FE}"/>
                    </a:ext>
                  </a:extLst>
                </p:cNvPr>
                <p:cNvSpPr txBox="1"/>
                <p:nvPr/>
              </p:nvSpPr>
              <p:spPr>
                <a:xfrm>
                  <a:off x="692696" y="3549134"/>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cDNA</a:t>
                  </a:r>
                  <a:r>
                    <a:rPr lang="en-US" sz="700" dirty="0">
                      <a:latin typeface="Arial" pitchFamily="34" charset="0"/>
                      <a:cs typeface="Arial" pitchFamily="34" charset="0"/>
                    </a:rPr>
                    <a:t>-ONT</a:t>
                  </a:r>
                  <a:endParaRPr lang="x-none" sz="700" dirty="0">
                    <a:latin typeface="Arial" pitchFamily="34" charset="0"/>
                    <a:cs typeface="Arial" pitchFamily="34" charset="0"/>
                  </a:endParaRPr>
                </a:p>
              </p:txBody>
            </p:sp>
            <p:sp>
              <p:nvSpPr>
                <p:cNvPr id="141" name="TextBox 13">
                  <a:extLst>
                    <a:ext uri="{FF2B5EF4-FFF2-40B4-BE49-F238E27FC236}">
                      <a16:creationId xmlns:a16="http://schemas.microsoft.com/office/drawing/2014/main" xmlns="" id="{658015B9-B6D8-6C4F-AD52-EF0EDF26A0FE}"/>
                    </a:ext>
                  </a:extLst>
                </p:cNvPr>
                <p:cNvSpPr txBox="1"/>
                <p:nvPr/>
              </p:nvSpPr>
              <p:spPr>
                <a:xfrm>
                  <a:off x="692696" y="3872880"/>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cDNA-PacBio</a:t>
                  </a:r>
                  <a:endParaRPr lang="x-none" sz="700" dirty="0">
                    <a:latin typeface="Arial" pitchFamily="34" charset="0"/>
                    <a:cs typeface="Arial" pitchFamily="34" charset="0"/>
                  </a:endParaRPr>
                </a:p>
              </p:txBody>
            </p:sp>
            <p:sp>
              <p:nvSpPr>
                <p:cNvPr id="142" name="TextBox 14">
                  <a:extLst>
                    <a:ext uri="{FF2B5EF4-FFF2-40B4-BE49-F238E27FC236}">
                      <a16:creationId xmlns:a16="http://schemas.microsoft.com/office/drawing/2014/main" xmlns="" id="{658015B9-B6D8-6C4F-AD52-EF0EDF26A0FE}"/>
                    </a:ext>
                  </a:extLst>
                </p:cNvPr>
                <p:cNvSpPr txBox="1"/>
                <p:nvPr/>
              </p:nvSpPr>
              <p:spPr>
                <a:xfrm>
                  <a:off x="692696" y="4160912"/>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dRNA</a:t>
                  </a:r>
                  <a:r>
                    <a:rPr lang="en-US" sz="700" dirty="0">
                      <a:latin typeface="Arial" pitchFamily="34" charset="0"/>
                      <a:cs typeface="Arial" pitchFamily="34" charset="0"/>
                    </a:rPr>
                    <a:t>-ONT</a:t>
                  </a:r>
                  <a:endParaRPr lang="x-none" sz="700" dirty="0">
                    <a:latin typeface="Arial" pitchFamily="34" charset="0"/>
                    <a:cs typeface="Arial" pitchFamily="34" charset="0"/>
                  </a:endParaRPr>
                </a:p>
              </p:txBody>
            </p:sp>
            <p:sp>
              <p:nvSpPr>
                <p:cNvPr id="143" name="TextBox 15">
                  <a:extLst>
                    <a:ext uri="{FF2B5EF4-FFF2-40B4-BE49-F238E27FC236}">
                      <a16:creationId xmlns:a16="http://schemas.microsoft.com/office/drawing/2014/main" xmlns="" id="{658015B9-B6D8-6C4F-AD52-EF0EDF26A0FE}"/>
                    </a:ext>
                  </a:extLst>
                </p:cNvPr>
                <p:cNvSpPr txBox="1"/>
                <p:nvPr/>
              </p:nvSpPr>
              <p:spPr>
                <a:xfrm>
                  <a:off x="764704" y="4485238"/>
                  <a:ext cx="648072"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R2C2-ONT</a:t>
                  </a:r>
                  <a:endParaRPr lang="x-none" sz="700" dirty="0">
                    <a:latin typeface="Arial" pitchFamily="34" charset="0"/>
                    <a:cs typeface="Arial" pitchFamily="34" charset="0"/>
                  </a:endParaRPr>
                </a:p>
              </p:txBody>
            </p:sp>
            <p:sp>
              <p:nvSpPr>
                <p:cNvPr id="144" name="TextBox 16">
                  <a:extLst>
                    <a:ext uri="{FF2B5EF4-FFF2-40B4-BE49-F238E27FC236}">
                      <a16:creationId xmlns:a16="http://schemas.microsoft.com/office/drawing/2014/main" xmlns="" id="{658015B9-B6D8-6C4F-AD52-EF0EDF26A0FE}"/>
                    </a:ext>
                  </a:extLst>
                </p:cNvPr>
                <p:cNvSpPr txBox="1"/>
                <p:nvPr/>
              </p:nvSpPr>
              <p:spPr>
                <a:xfrm>
                  <a:off x="692696" y="4773270"/>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cDNA-Illumina</a:t>
                  </a:r>
                  <a:endParaRPr lang="x-none" sz="700" dirty="0">
                    <a:latin typeface="Arial" pitchFamily="34" charset="0"/>
                    <a:cs typeface="Arial" pitchFamily="34" charset="0"/>
                  </a:endParaRPr>
                </a:p>
              </p:txBody>
            </p:sp>
            <p:sp>
              <p:nvSpPr>
                <p:cNvPr id="145" name="TextBox 17"/>
                <p:cNvSpPr txBox="1"/>
                <p:nvPr/>
              </p:nvSpPr>
              <p:spPr>
                <a:xfrm rot="16200000">
                  <a:off x="1286617" y="326631"/>
                  <a:ext cx="648072"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Bambu</a:t>
                  </a:r>
                  <a:r>
                    <a:rPr lang="en-US" altLang="zh-CN" sz="700" dirty="0">
                      <a:latin typeface="Arial" pitchFamily="34" charset="0"/>
                      <a:cs typeface="Arial" pitchFamily="34" charset="0"/>
                    </a:rPr>
                    <a:t>-merge</a:t>
                  </a:r>
                </a:p>
              </p:txBody>
            </p:sp>
            <p:sp>
              <p:nvSpPr>
                <p:cNvPr id="146" name="TextBox 18"/>
                <p:cNvSpPr txBox="1"/>
                <p:nvPr/>
              </p:nvSpPr>
              <p:spPr>
                <a:xfrm rot="16200000">
                  <a:off x="1638064"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Bambu</a:t>
                  </a:r>
                  <a:r>
                    <a:rPr lang="en-US" altLang="zh-CN" sz="700" dirty="0">
                      <a:latin typeface="Arial" pitchFamily="34" charset="0"/>
                      <a:cs typeface="Arial" pitchFamily="34" charset="0"/>
                    </a:rPr>
                    <a:t>-LR</a:t>
                  </a:r>
                </a:p>
              </p:txBody>
            </p:sp>
            <p:sp>
              <p:nvSpPr>
                <p:cNvPr id="147" name="TextBox 19"/>
                <p:cNvSpPr txBox="1"/>
                <p:nvPr/>
              </p:nvSpPr>
              <p:spPr>
                <a:xfrm rot="16200000">
                  <a:off x="1915264"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FLAIR</a:t>
                  </a:r>
                </a:p>
              </p:txBody>
            </p:sp>
            <p:sp>
              <p:nvSpPr>
                <p:cNvPr id="148" name="TextBox 20"/>
                <p:cNvSpPr txBox="1"/>
                <p:nvPr/>
              </p:nvSpPr>
              <p:spPr>
                <a:xfrm rot="16200000">
                  <a:off x="2196000"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FLAMES</a:t>
                  </a:r>
                </a:p>
              </p:txBody>
            </p:sp>
            <p:sp>
              <p:nvSpPr>
                <p:cNvPr id="149" name="TextBox 21"/>
                <p:cNvSpPr txBox="1"/>
                <p:nvPr/>
              </p:nvSpPr>
              <p:spPr>
                <a:xfrm rot="16200000">
                  <a:off x="2438745"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IsoQuant</a:t>
                  </a:r>
                  <a:endParaRPr lang="en-US" altLang="zh-CN" sz="700" dirty="0">
                    <a:latin typeface="Arial" pitchFamily="34" charset="0"/>
                    <a:cs typeface="Arial" pitchFamily="34" charset="0"/>
                  </a:endParaRPr>
                </a:p>
              </p:txBody>
            </p:sp>
            <p:sp>
              <p:nvSpPr>
                <p:cNvPr id="150" name="TextBox 22"/>
                <p:cNvSpPr txBox="1"/>
                <p:nvPr/>
              </p:nvSpPr>
              <p:spPr>
                <a:xfrm rot="16200000">
                  <a:off x="2736064"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IsoTools</a:t>
                  </a:r>
                  <a:endParaRPr lang="en-US" altLang="zh-CN" sz="700" dirty="0">
                    <a:latin typeface="Arial" pitchFamily="34" charset="0"/>
                    <a:cs typeface="Arial" pitchFamily="34" charset="0"/>
                  </a:endParaRPr>
                </a:p>
              </p:txBody>
            </p:sp>
            <p:sp>
              <p:nvSpPr>
                <p:cNvPr id="151" name="TextBox 23"/>
                <p:cNvSpPr txBox="1"/>
                <p:nvPr/>
              </p:nvSpPr>
              <p:spPr>
                <a:xfrm rot="16200000">
                  <a:off x="2995264"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TALON</a:t>
                  </a:r>
                </a:p>
              </p:txBody>
            </p:sp>
            <p:sp>
              <p:nvSpPr>
                <p:cNvPr id="152" name="TextBox 24"/>
                <p:cNvSpPr txBox="1"/>
                <p:nvPr/>
              </p:nvSpPr>
              <p:spPr>
                <a:xfrm rot="16200000">
                  <a:off x="3294064"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NanoSim</a:t>
                  </a:r>
                  <a:endParaRPr lang="en-US" altLang="zh-CN" sz="700" dirty="0">
                    <a:latin typeface="Arial" pitchFamily="34" charset="0"/>
                    <a:cs typeface="Arial" pitchFamily="34" charset="0"/>
                  </a:endParaRPr>
                </a:p>
              </p:txBody>
            </p:sp>
            <p:sp>
              <p:nvSpPr>
                <p:cNvPr id="153" name="TextBox 25"/>
                <p:cNvSpPr txBox="1"/>
                <p:nvPr/>
              </p:nvSpPr>
              <p:spPr>
                <a:xfrm rot="16200000">
                  <a:off x="3546064"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RSEM</a:t>
                  </a:r>
                </a:p>
              </p:txBody>
            </p:sp>
            <p:sp>
              <p:nvSpPr>
                <p:cNvPr id="154" name="TextBox 26"/>
                <p:cNvSpPr txBox="1"/>
                <p:nvPr/>
              </p:nvSpPr>
              <p:spPr>
                <a:xfrm rot="16200000">
                  <a:off x="3852064" y="434643"/>
                  <a:ext cx="432048"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Bambu</a:t>
                  </a:r>
                  <a:endParaRPr lang="en-US" altLang="zh-CN" sz="700" dirty="0">
                    <a:latin typeface="Arial" pitchFamily="34" charset="0"/>
                    <a:cs typeface="Arial" pitchFamily="34" charset="0"/>
                  </a:endParaRPr>
                </a:p>
              </p:txBody>
            </p:sp>
            <p:sp>
              <p:nvSpPr>
                <p:cNvPr id="155" name="TextBox 27"/>
                <p:cNvSpPr txBox="1"/>
                <p:nvPr/>
              </p:nvSpPr>
              <p:spPr>
                <a:xfrm rot="16200000">
                  <a:off x="4086064"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Bambu_LR</a:t>
                  </a:r>
                  <a:endParaRPr lang="en-US" altLang="zh-CN" sz="700" dirty="0">
                    <a:latin typeface="Arial" pitchFamily="34" charset="0"/>
                    <a:cs typeface="Arial" pitchFamily="34" charset="0"/>
                  </a:endParaRPr>
                </a:p>
              </p:txBody>
            </p:sp>
            <p:sp>
              <p:nvSpPr>
                <p:cNvPr id="156" name="TextBox 28"/>
                <p:cNvSpPr txBox="1"/>
                <p:nvPr/>
              </p:nvSpPr>
              <p:spPr>
                <a:xfrm rot="16200000">
                  <a:off x="4374064"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FLAIR</a:t>
                  </a:r>
                </a:p>
              </p:txBody>
            </p:sp>
            <p:sp>
              <p:nvSpPr>
                <p:cNvPr id="157" name="TextBox 29"/>
                <p:cNvSpPr txBox="1"/>
                <p:nvPr/>
              </p:nvSpPr>
              <p:spPr>
                <a:xfrm rot="16200000">
                  <a:off x="4644272"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FLAMES</a:t>
                  </a:r>
                </a:p>
              </p:txBody>
            </p:sp>
            <p:sp>
              <p:nvSpPr>
                <p:cNvPr id="158" name="TextBox 30"/>
                <p:cNvSpPr txBox="1"/>
                <p:nvPr/>
              </p:nvSpPr>
              <p:spPr>
                <a:xfrm rot="16200000">
                  <a:off x="4914064"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IsoQuant</a:t>
                  </a:r>
                  <a:endParaRPr lang="en-US" altLang="zh-CN" sz="700" dirty="0">
                    <a:latin typeface="Arial" pitchFamily="34" charset="0"/>
                    <a:cs typeface="Arial" pitchFamily="34" charset="0"/>
                  </a:endParaRPr>
                </a:p>
              </p:txBody>
            </p:sp>
            <p:sp>
              <p:nvSpPr>
                <p:cNvPr id="159" name="TextBox 31"/>
                <p:cNvSpPr txBox="1"/>
                <p:nvPr/>
              </p:nvSpPr>
              <p:spPr>
                <a:xfrm rot="16200000">
                  <a:off x="5227264"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IsoTools</a:t>
                  </a:r>
                  <a:endParaRPr lang="en-US" altLang="zh-CN" sz="700" dirty="0">
                    <a:latin typeface="Arial" pitchFamily="34" charset="0"/>
                    <a:cs typeface="Arial" pitchFamily="34" charset="0"/>
                  </a:endParaRPr>
                </a:p>
              </p:txBody>
            </p:sp>
            <p:sp>
              <p:nvSpPr>
                <p:cNvPr id="160" name="TextBox 32"/>
                <p:cNvSpPr txBox="1"/>
                <p:nvPr/>
              </p:nvSpPr>
              <p:spPr>
                <a:xfrm rot="16200000">
                  <a:off x="5472064"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TALON</a:t>
                  </a:r>
                </a:p>
              </p:txBody>
            </p:sp>
            <p:sp>
              <p:nvSpPr>
                <p:cNvPr id="161" name="TextBox 33"/>
                <p:cNvSpPr txBox="1"/>
                <p:nvPr/>
              </p:nvSpPr>
              <p:spPr>
                <a:xfrm rot="16200000">
                  <a:off x="5760064"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NanoSim</a:t>
                  </a:r>
                  <a:endParaRPr lang="en-US" altLang="zh-CN" sz="700" dirty="0">
                    <a:latin typeface="Arial" pitchFamily="34" charset="0"/>
                    <a:cs typeface="Arial" pitchFamily="34" charset="0"/>
                  </a:endParaRPr>
                </a:p>
              </p:txBody>
            </p:sp>
            <p:sp>
              <p:nvSpPr>
                <p:cNvPr id="162" name="TextBox 34"/>
                <p:cNvSpPr txBox="1"/>
                <p:nvPr/>
              </p:nvSpPr>
              <p:spPr>
                <a:xfrm rot="16200000">
                  <a:off x="6012064"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RSEM</a:t>
                  </a:r>
                </a:p>
              </p:txBody>
            </p:sp>
          </p:grpSp>
          <p:grpSp>
            <p:nvGrpSpPr>
              <p:cNvPr id="11" name="组合 66"/>
              <p:cNvGrpSpPr/>
              <p:nvPr/>
            </p:nvGrpSpPr>
            <p:grpSpPr>
              <a:xfrm>
                <a:off x="5805264" y="1820942"/>
                <a:ext cx="980728" cy="1979930"/>
                <a:chOff x="5877272" y="1820942"/>
                <a:chExt cx="980728" cy="1979930"/>
              </a:xfrm>
            </p:grpSpPr>
            <p:grpSp>
              <p:nvGrpSpPr>
                <p:cNvPr id="12" name="组合 54"/>
                <p:cNvGrpSpPr/>
                <p:nvPr/>
              </p:nvGrpSpPr>
              <p:grpSpPr>
                <a:xfrm>
                  <a:off x="5877272" y="2829054"/>
                  <a:ext cx="936104" cy="971818"/>
                  <a:chOff x="1268760" y="5097016"/>
                  <a:chExt cx="936104" cy="971818"/>
                </a:xfrm>
              </p:grpSpPr>
              <p:grpSp>
                <p:nvGrpSpPr>
                  <p:cNvPr id="13" name="组合 53"/>
                  <p:cNvGrpSpPr/>
                  <p:nvPr/>
                </p:nvGrpSpPr>
                <p:grpSpPr>
                  <a:xfrm>
                    <a:off x="1268760" y="5169024"/>
                    <a:ext cx="936104" cy="899810"/>
                    <a:chOff x="1268760" y="5169024"/>
                    <a:chExt cx="936104" cy="899810"/>
                  </a:xfrm>
                </p:grpSpPr>
                <p:cxnSp>
                  <p:nvCxnSpPr>
                    <p:cNvPr id="125" name="直接箭头连接符 124"/>
                    <p:cNvCxnSpPr/>
                    <p:nvPr/>
                  </p:nvCxnSpPr>
                  <p:spPr>
                    <a:xfrm>
                      <a:off x="1484784" y="5664696"/>
                      <a:ext cx="648072" cy="8384"/>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flipV="1">
                      <a:off x="1556792" y="5169024"/>
                      <a:ext cx="0" cy="576064"/>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xmlns="" id="{658015B9-B6D8-6C4F-AD52-EF0EDF26A0FE}"/>
                        </a:ext>
                      </a:extLst>
                    </p:cNvPr>
                    <p:cNvSpPr txBox="1"/>
                    <p:nvPr/>
                  </p:nvSpPr>
                  <p:spPr>
                    <a:xfrm>
                      <a:off x="1484784" y="5745088"/>
                      <a:ext cx="720080" cy="107722"/>
                    </a:xfrm>
                    <a:prstGeom prst="rect">
                      <a:avLst/>
                    </a:prstGeom>
                    <a:noFill/>
                  </p:spPr>
                  <p:txBody>
                    <a:bodyPr wrap="square" lIns="0" tIns="0" rIns="0" bIns="0" rtlCol="0">
                      <a:spAutoFit/>
                    </a:bodyPr>
                    <a:lstStyle/>
                    <a:p>
                      <a:r>
                        <a:rPr lang="en-US" sz="700" dirty="0">
                          <a:latin typeface="Arial" pitchFamily="34" charset="0"/>
                          <a:cs typeface="Arial" pitchFamily="34" charset="0"/>
                        </a:rPr>
                        <a:t>    0                10                </a:t>
                      </a:r>
                      <a:endParaRPr lang="x-none" sz="700" dirty="0">
                        <a:latin typeface="Arial" pitchFamily="34" charset="0"/>
                        <a:cs typeface="Arial" pitchFamily="34" charset="0"/>
                      </a:endParaRPr>
                    </a:p>
                  </p:txBody>
                </p:sp>
                <p:sp>
                  <p:nvSpPr>
                    <p:cNvPr id="128" name="TextBox 127">
                      <a:extLst>
                        <a:ext uri="{FF2B5EF4-FFF2-40B4-BE49-F238E27FC236}">
                          <a16:creationId xmlns:a16="http://schemas.microsoft.com/office/drawing/2014/main" xmlns="" id="{658015B9-B6D8-6C4F-AD52-EF0EDF26A0FE}"/>
                        </a:ext>
                      </a:extLst>
                    </p:cNvPr>
                    <p:cNvSpPr txBox="1"/>
                    <p:nvPr/>
                  </p:nvSpPr>
                  <p:spPr>
                    <a:xfrm>
                      <a:off x="1268760" y="5205318"/>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1.5</a:t>
                      </a:r>
                      <a:endParaRPr lang="x-none" sz="700" dirty="0">
                        <a:latin typeface="Arial" pitchFamily="34" charset="0"/>
                        <a:cs typeface="Arial" pitchFamily="34" charset="0"/>
                      </a:endParaRPr>
                    </a:p>
                  </p:txBody>
                </p:sp>
                <p:sp>
                  <p:nvSpPr>
                    <p:cNvPr id="129" name="TextBox 128">
                      <a:extLst>
                        <a:ext uri="{FF2B5EF4-FFF2-40B4-BE49-F238E27FC236}">
                          <a16:creationId xmlns:a16="http://schemas.microsoft.com/office/drawing/2014/main" xmlns="" id="{658015B9-B6D8-6C4F-AD52-EF0EDF26A0FE}"/>
                        </a:ext>
                      </a:extLst>
                    </p:cNvPr>
                    <p:cNvSpPr txBox="1"/>
                    <p:nvPr/>
                  </p:nvSpPr>
                  <p:spPr>
                    <a:xfrm>
                      <a:off x="1268760" y="5601072"/>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0</a:t>
                      </a:r>
                      <a:endParaRPr lang="x-none" sz="700" dirty="0">
                        <a:latin typeface="Arial" pitchFamily="34" charset="0"/>
                        <a:cs typeface="Arial" pitchFamily="34" charset="0"/>
                      </a:endParaRPr>
                    </a:p>
                  </p:txBody>
                </p:sp>
                <p:sp>
                  <p:nvSpPr>
                    <p:cNvPr id="130" name="TextBox 129">
                      <a:extLst>
                        <a:ext uri="{FF2B5EF4-FFF2-40B4-BE49-F238E27FC236}">
                          <a16:creationId xmlns:a16="http://schemas.microsoft.com/office/drawing/2014/main" xmlns="" id="{658015B9-B6D8-6C4F-AD52-EF0EDF26A0FE}"/>
                        </a:ext>
                      </a:extLst>
                    </p:cNvPr>
                    <p:cNvSpPr txBox="1"/>
                    <p:nvPr/>
                  </p:nvSpPr>
                  <p:spPr>
                    <a:xfrm>
                      <a:off x="1340768" y="5853390"/>
                      <a:ext cx="864096" cy="215444"/>
                    </a:xfrm>
                    <a:prstGeom prst="rect">
                      <a:avLst/>
                    </a:prstGeom>
                    <a:noFill/>
                  </p:spPr>
                  <p:txBody>
                    <a:bodyPr wrap="square" lIns="0" tIns="0" rIns="0" bIns="0" rtlCol="0">
                      <a:spAutoFit/>
                    </a:bodyPr>
                    <a:lstStyle/>
                    <a:p>
                      <a:pPr algn="ctr"/>
                      <a:r>
                        <a:rPr lang="en-US" sz="700" dirty="0">
                          <a:latin typeface="Arial" pitchFamily="34" charset="0"/>
                          <a:cs typeface="Arial" pitchFamily="34" charset="0"/>
                        </a:rPr>
                        <a:t>Transcript abundance</a:t>
                      </a:r>
                    </a:p>
                    <a:p>
                      <a:pPr algn="ctr"/>
                      <a:r>
                        <a:rPr lang="en-US" sz="700" dirty="0">
                          <a:latin typeface="Arial" pitchFamily="34" charset="0"/>
                          <a:cs typeface="Arial" pitchFamily="34" charset="0"/>
                        </a:rPr>
                        <a:t>(log2(TPM-1))</a:t>
                      </a:r>
                      <a:endParaRPr lang="x-none" sz="700" dirty="0">
                        <a:latin typeface="Arial" pitchFamily="34" charset="0"/>
                        <a:cs typeface="Arial" pitchFamily="34" charset="0"/>
                      </a:endParaRPr>
                    </a:p>
                  </p:txBody>
                </p:sp>
              </p:grpSp>
              <p:sp>
                <p:nvSpPr>
                  <p:cNvPr id="124" name="TextBox 123">
                    <a:extLst>
                      <a:ext uri="{FF2B5EF4-FFF2-40B4-BE49-F238E27FC236}">
                        <a16:creationId xmlns:a16="http://schemas.microsoft.com/office/drawing/2014/main" xmlns="" id="{658015B9-B6D8-6C4F-AD52-EF0EDF26A0FE}"/>
                      </a:ext>
                    </a:extLst>
                  </p:cNvPr>
                  <p:cNvSpPr txBox="1"/>
                  <p:nvPr/>
                </p:nvSpPr>
                <p:spPr>
                  <a:xfrm rot="16200000">
                    <a:off x="962581" y="5403195"/>
                    <a:ext cx="720080" cy="107722"/>
                  </a:xfrm>
                  <a:prstGeom prst="rect">
                    <a:avLst/>
                  </a:prstGeom>
                  <a:noFill/>
                </p:spPr>
                <p:txBody>
                  <a:bodyPr wrap="square" lIns="0" tIns="0" rIns="0" bIns="0" rtlCol="0">
                    <a:spAutoFit/>
                  </a:bodyPr>
                  <a:lstStyle/>
                  <a:p>
                    <a:pPr algn="ctr"/>
                    <a:r>
                      <a:rPr lang="en-US" sz="700" dirty="0">
                        <a:latin typeface="Arial" pitchFamily="34" charset="0"/>
                        <a:cs typeface="Arial" pitchFamily="34" charset="0"/>
                      </a:rPr>
                      <a:t>CV</a:t>
                    </a:r>
                    <a:endParaRPr lang="x-none" sz="700" dirty="0">
                      <a:latin typeface="Arial" pitchFamily="34" charset="0"/>
                      <a:cs typeface="Arial" pitchFamily="34" charset="0"/>
                    </a:endParaRPr>
                  </a:p>
                </p:txBody>
              </p:sp>
            </p:grpSp>
            <p:cxnSp>
              <p:nvCxnSpPr>
                <p:cNvPr id="115" name="直接连接符 114"/>
                <p:cNvCxnSpPr/>
                <p:nvPr/>
              </p:nvCxnSpPr>
              <p:spPr>
                <a:xfrm>
                  <a:off x="5949280" y="1856656"/>
                  <a:ext cx="21602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5949280" y="2072680"/>
                  <a:ext cx="21602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5949280" y="2288704"/>
                  <a:ext cx="216024"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5949280" y="2504728"/>
                  <a:ext cx="216024" cy="0"/>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xmlns="" id="{658015B9-B6D8-6C4F-AD52-EF0EDF26A0FE}"/>
                    </a:ext>
                  </a:extLst>
                </p:cNvPr>
                <p:cNvSpPr txBox="1"/>
                <p:nvPr/>
              </p:nvSpPr>
              <p:spPr>
                <a:xfrm>
                  <a:off x="6237312" y="1820942"/>
                  <a:ext cx="620688" cy="107722"/>
                </a:xfrm>
                <a:prstGeom prst="rect">
                  <a:avLst/>
                </a:prstGeom>
                <a:noFill/>
              </p:spPr>
              <p:txBody>
                <a:bodyPr wrap="square" lIns="0" tIns="0" rIns="0" bIns="0" rtlCol="0">
                  <a:spAutoFit/>
                </a:bodyPr>
                <a:lstStyle/>
                <a:p>
                  <a:r>
                    <a:rPr lang="en-US" sz="700" dirty="0">
                      <a:latin typeface="Arial" pitchFamily="34" charset="0"/>
                      <a:cs typeface="Arial" pitchFamily="34" charset="0"/>
                    </a:rPr>
                    <a:t>H1-mix</a:t>
                  </a:r>
                  <a:endParaRPr lang="x-none" sz="700" dirty="0">
                    <a:latin typeface="Arial" pitchFamily="34" charset="0"/>
                    <a:cs typeface="Arial" pitchFamily="34" charset="0"/>
                  </a:endParaRPr>
                </a:p>
              </p:txBody>
            </p:sp>
            <p:sp>
              <p:nvSpPr>
                <p:cNvPr id="120" name="TextBox 119">
                  <a:extLst>
                    <a:ext uri="{FF2B5EF4-FFF2-40B4-BE49-F238E27FC236}">
                      <a16:creationId xmlns:a16="http://schemas.microsoft.com/office/drawing/2014/main" xmlns="" id="{658015B9-B6D8-6C4F-AD52-EF0EDF26A0FE}"/>
                    </a:ext>
                  </a:extLst>
                </p:cNvPr>
                <p:cNvSpPr txBox="1"/>
                <p:nvPr/>
              </p:nvSpPr>
              <p:spPr>
                <a:xfrm>
                  <a:off x="6237312" y="2036966"/>
                  <a:ext cx="620688" cy="107722"/>
                </a:xfrm>
                <a:prstGeom prst="rect">
                  <a:avLst/>
                </a:prstGeom>
                <a:noFill/>
              </p:spPr>
              <p:txBody>
                <a:bodyPr wrap="square" lIns="0" tIns="0" rIns="0" bIns="0" rtlCol="0">
                  <a:spAutoFit/>
                </a:bodyPr>
                <a:lstStyle/>
                <a:p>
                  <a:r>
                    <a:rPr lang="en-US" sz="700" dirty="0">
                      <a:latin typeface="Arial" pitchFamily="34" charset="0"/>
                      <a:cs typeface="Arial" pitchFamily="34" charset="0"/>
                    </a:rPr>
                    <a:t>WTC11</a:t>
                  </a:r>
                  <a:endParaRPr lang="x-none" sz="700" dirty="0">
                    <a:latin typeface="Arial" pitchFamily="34" charset="0"/>
                    <a:cs typeface="Arial" pitchFamily="34" charset="0"/>
                  </a:endParaRPr>
                </a:p>
              </p:txBody>
            </p:sp>
            <p:sp>
              <p:nvSpPr>
                <p:cNvPr id="121" name="TextBox 120">
                  <a:extLst>
                    <a:ext uri="{FF2B5EF4-FFF2-40B4-BE49-F238E27FC236}">
                      <a16:creationId xmlns:a16="http://schemas.microsoft.com/office/drawing/2014/main" xmlns="" id="{658015B9-B6D8-6C4F-AD52-EF0EDF26A0FE}"/>
                    </a:ext>
                  </a:extLst>
                </p:cNvPr>
                <p:cNvSpPr txBox="1"/>
                <p:nvPr/>
              </p:nvSpPr>
              <p:spPr>
                <a:xfrm>
                  <a:off x="6237312" y="2252990"/>
                  <a:ext cx="620688" cy="107722"/>
                </a:xfrm>
                <a:prstGeom prst="rect">
                  <a:avLst/>
                </a:prstGeom>
                <a:noFill/>
              </p:spPr>
              <p:txBody>
                <a:bodyPr wrap="square" lIns="0" tIns="0" rIns="0" bIns="0" rtlCol="0">
                  <a:spAutoFit/>
                </a:bodyPr>
                <a:lstStyle/>
                <a:p>
                  <a:r>
                    <a:rPr lang="en-US" sz="700" dirty="0">
                      <a:latin typeface="Arial" pitchFamily="34" charset="0"/>
                      <a:cs typeface="Arial" pitchFamily="34" charset="0"/>
                    </a:rPr>
                    <a:t>H1-hESC</a:t>
                  </a:r>
                  <a:endParaRPr lang="x-none" sz="700" dirty="0">
                    <a:latin typeface="Arial" pitchFamily="34" charset="0"/>
                    <a:cs typeface="Arial" pitchFamily="34" charset="0"/>
                  </a:endParaRPr>
                </a:p>
              </p:txBody>
            </p:sp>
            <p:sp>
              <p:nvSpPr>
                <p:cNvPr id="122" name="TextBox 121">
                  <a:extLst>
                    <a:ext uri="{FF2B5EF4-FFF2-40B4-BE49-F238E27FC236}">
                      <a16:creationId xmlns:a16="http://schemas.microsoft.com/office/drawing/2014/main" xmlns="" id="{658015B9-B6D8-6C4F-AD52-EF0EDF26A0FE}"/>
                    </a:ext>
                  </a:extLst>
                </p:cNvPr>
                <p:cNvSpPr txBox="1"/>
                <p:nvPr/>
              </p:nvSpPr>
              <p:spPr>
                <a:xfrm>
                  <a:off x="6237312" y="2469014"/>
                  <a:ext cx="620688" cy="107722"/>
                </a:xfrm>
                <a:prstGeom prst="rect">
                  <a:avLst/>
                </a:prstGeom>
                <a:noFill/>
              </p:spPr>
              <p:txBody>
                <a:bodyPr wrap="square" lIns="0" tIns="0" rIns="0" bIns="0" rtlCol="0">
                  <a:spAutoFit/>
                </a:bodyPr>
                <a:lstStyle/>
                <a:p>
                  <a:r>
                    <a:rPr lang="en-US" sz="700" dirty="0">
                      <a:latin typeface="Arial" pitchFamily="34" charset="0"/>
                      <a:cs typeface="Arial" pitchFamily="34" charset="0"/>
                    </a:rPr>
                    <a:t>H1-DE</a:t>
                  </a:r>
                  <a:endParaRPr lang="x-none" sz="700" dirty="0">
                    <a:latin typeface="Arial" pitchFamily="34" charset="0"/>
                    <a:cs typeface="Arial" pitchFamily="34" charset="0"/>
                  </a:endParaRPr>
                </a:p>
              </p:txBody>
            </p:sp>
          </p:grpSp>
        </p:grpSp>
      </p:grpSp>
      <p:sp>
        <p:nvSpPr>
          <p:cNvPr id="196" name="TextBox 195">
            <a:extLst>
              <a:ext uri="{FF2B5EF4-FFF2-40B4-BE49-F238E27FC236}">
                <a16:creationId xmlns:a16="http://schemas.microsoft.com/office/drawing/2014/main" xmlns="" id="{ECCA046D-70A9-3D4C-9D57-C97D86A2ABFF}"/>
              </a:ext>
            </a:extLst>
          </p:cNvPr>
          <p:cNvSpPr txBox="1"/>
          <p:nvPr/>
        </p:nvSpPr>
        <p:spPr>
          <a:xfrm rot="18622249">
            <a:off x="3287792" y="3008663"/>
            <a:ext cx="805608"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CapTrap-PacBio</a:t>
            </a:r>
            <a:endParaRPr lang="en-GB" altLang="zh-CN" sz="700" dirty="0">
              <a:latin typeface="Arial" pitchFamily="34" charset="0"/>
              <a:cs typeface="Arial" pitchFamily="34" charset="0"/>
            </a:endParaRPr>
          </a:p>
        </p:txBody>
      </p:sp>
      <p:grpSp>
        <p:nvGrpSpPr>
          <p:cNvPr id="205" name="组合 204"/>
          <p:cNvGrpSpPr/>
          <p:nvPr/>
        </p:nvGrpSpPr>
        <p:grpSpPr>
          <a:xfrm>
            <a:off x="548680" y="2000672"/>
            <a:ext cx="6048672" cy="1388092"/>
            <a:chOff x="548680" y="2072680"/>
            <a:chExt cx="6048672" cy="1388092"/>
          </a:xfrm>
        </p:grpSpPr>
        <p:pic>
          <p:nvPicPr>
            <p:cNvPr id="91" name="图片 90" descr="fig_real_data_AI_v4.emf"/>
            <p:cNvPicPr>
              <a:picLocks noChangeAspect="1"/>
            </p:cNvPicPr>
            <p:nvPr/>
          </p:nvPicPr>
          <p:blipFill>
            <a:blip r:embed="rId5" cstate="print"/>
            <a:srcRect t="10480" b="76943"/>
            <a:stretch>
              <a:fillRect/>
            </a:stretch>
          </p:blipFill>
          <p:spPr>
            <a:xfrm>
              <a:off x="764704" y="2072680"/>
              <a:ext cx="4104456" cy="850180"/>
            </a:xfrm>
            <a:prstGeom prst="rect">
              <a:avLst/>
            </a:prstGeom>
          </p:spPr>
        </p:pic>
        <p:grpSp>
          <p:nvGrpSpPr>
            <p:cNvPr id="92" name="组合 389"/>
            <p:cNvGrpSpPr/>
            <p:nvPr/>
          </p:nvGrpSpPr>
          <p:grpSpPr>
            <a:xfrm>
              <a:off x="5111904" y="2216696"/>
              <a:ext cx="836712" cy="964621"/>
              <a:chOff x="5589240" y="1640632"/>
              <a:chExt cx="836712" cy="964621"/>
            </a:xfrm>
          </p:grpSpPr>
          <p:sp>
            <p:nvSpPr>
              <p:cNvPr id="93" name="TextBox 92"/>
              <p:cNvSpPr txBox="1"/>
              <p:nvPr/>
            </p:nvSpPr>
            <p:spPr>
              <a:xfrm>
                <a:off x="5589240" y="1640632"/>
                <a:ext cx="836712" cy="100605"/>
              </a:xfrm>
              <a:prstGeom prst="rect">
                <a:avLst/>
              </a:prstGeom>
              <a:noFill/>
            </p:spPr>
            <p:txBody>
              <a:bodyPr wrap="square" lIns="0" tIns="0" rIns="0" bIns="0" rtlCol="0">
                <a:spAutoFit/>
              </a:bodyPr>
              <a:lstStyle/>
              <a:p>
                <a:pPr>
                  <a:lnSpc>
                    <a:spcPct val="120000"/>
                  </a:lnSpc>
                </a:pPr>
                <a:r>
                  <a:rPr lang="en-US" altLang="zh-CN" sz="600" b="1" dirty="0">
                    <a:latin typeface="Arial" pitchFamily="34" charset="0"/>
                    <a:cs typeface="Arial" pitchFamily="34" charset="0"/>
                  </a:rPr>
                  <a:t>Protocols-Platforms</a:t>
                </a:r>
                <a:endParaRPr lang="zh-CN" altLang="en-US" sz="600" b="1" dirty="0">
                  <a:latin typeface="Arial" pitchFamily="34" charset="0"/>
                  <a:cs typeface="Arial" pitchFamily="34" charset="0"/>
                </a:endParaRPr>
              </a:p>
            </p:txBody>
          </p:sp>
          <p:grpSp>
            <p:nvGrpSpPr>
              <p:cNvPr id="94" name="组合 409"/>
              <p:cNvGrpSpPr/>
              <p:nvPr/>
            </p:nvGrpSpPr>
            <p:grpSpPr>
              <a:xfrm>
                <a:off x="5589240" y="1784648"/>
                <a:ext cx="675320" cy="820605"/>
                <a:chOff x="1124744" y="4140000"/>
                <a:chExt cx="675320" cy="820605"/>
              </a:xfrm>
            </p:grpSpPr>
            <p:sp>
              <p:nvSpPr>
                <p:cNvPr id="97" name="TextBox 96"/>
                <p:cNvSpPr txBox="1"/>
                <p:nvPr/>
              </p:nvSpPr>
              <p:spPr>
                <a:xfrm>
                  <a:off x="1224000" y="4140000"/>
                  <a:ext cx="576064" cy="110800"/>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cDNA-PacBio</a:t>
                  </a:r>
                  <a:endParaRPr lang="zh-CN" altLang="en-US" sz="600" dirty="0">
                    <a:latin typeface="Arial" pitchFamily="34" charset="0"/>
                    <a:cs typeface="Arial" pitchFamily="34" charset="0"/>
                  </a:endParaRPr>
                </a:p>
              </p:txBody>
            </p:sp>
            <p:sp>
              <p:nvSpPr>
                <p:cNvPr id="98" name="TextBox 97"/>
                <p:cNvSpPr txBox="1"/>
                <p:nvPr/>
              </p:nvSpPr>
              <p:spPr>
                <a:xfrm>
                  <a:off x="1224000" y="45072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CapTrap-PacBio</a:t>
                  </a:r>
                  <a:endParaRPr lang="zh-CN" altLang="en-US" sz="600" dirty="0">
                    <a:latin typeface="Arial" pitchFamily="34" charset="0"/>
                    <a:cs typeface="Arial" pitchFamily="34" charset="0"/>
                  </a:endParaRPr>
                </a:p>
              </p:txBody>
            </p:sp>
            <p:sp>
              <p:nvSpPr>
                <p:cNvPr id="99" name="TextBox 98"/>
                <p:cNvSpPr txBox="1"/>
                <p:nvPr/>
              </p:nvSpPr>
              <p:spPr>
                <a:xfrm>
                  <a:off x="1224000" y="48600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cDNA-Illumina</a:t>
                  </a:r>
                  <a:endParaRPr lang="zh-CN" altLang="en-US" sz="600" dirty="0">
                    <a:latin typeface="Arial" pitchFamily="34" charset="0"/>
                    <a:cs typeface="Arial" pitchFamily="34" charset="0"/>
                  </a:endParaRPr>
                </a:p>
              </p:txBody>
            </p:sp>
            <p:sp>
              <p:nvSpPr>
                <p:cNvPr id="102" name="TextBox 101"/>
                <p:cNvSpPr txBox="1"/>
                <p:nvPr/>
              </p:nvSpPr>
              <p:spPr>
                <a:xfrm>
                  <a:off x="1224000" y="42660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cDNA</a:t>
                  </a:r>
                  <a:r>
                    <a:rPr lang="en-US" altLang="zh-CN" sz="600" dirty="0">
                      <a:latin typeface="Arial" pitchFamily="34" charset="0"/>
                      <a:cs typeface="Arial" pitchFamily="34" charset="0"/>
                    </a:rPr>
                    <a:t>-ONT</a:t>
                  </a:r>
                  <a:endParaRPr lang="zh-CN" altLang="en-US" sz="600" dirty="0">
                    <a:latin typeface="Arial" pitchFamily="34" charset="0"/>
                    <a:cs typeface="Arial" pitchFamily="34" charset="0"/>
                  </a:endParaRPr>
                </a:p>
              </p:txBody>
            </p:sp>
            <p:sp>
              <p:nvSpPr>
                <p:cNvPr id="104" name="TextBox 103"/>
                <p:cNvSpPr txBox="1"/>
                <p:nvPr/>
              </p:nvSpPr>
              <p:spPr>
                <a:xfrm>
                  <a:off x="1224000" y="46296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CapTrap</a:t>
                  </a:r>
                  <a:r>
                    <a:rPr lang="en-US" altLang="zh-CN" sz="600" dirty="0">
                      <a:latin typeface="Arial" pitchFamily="34" charset="0"/>
                      <a:cs typeface="Arial" pitchFamily="34" charset="0"/>
                    </a:rPr>
                    <a:t>-ONT</a:t>
                  </a:r>
                  <a:endParaRPr lang="zh-CN" altLang="en-US" sz="600" dirty="0">
                    <a:latin typeface="Arial" pitchFamily="34" charset="0"/>
                    <a:cs typeface="Arial" pitchFamily="34" charset="0"/>
                  </a:endParaRPr>
                </a:p>
              </p:txBody>
            </p:sp>
            <p:sp>
              <p:nvSpPr>
                <p:cNvPr id="109" name="TextBox 108"/>
                <p:cNvSpPr txBox="1"/>
                <p:nvPr/>
              </p:nvSpPr>
              <p:spPr>
                <a:xfrm>
                  <a:off x="1224000" y="4752000"/>
                  <a:ext cx="576064" cy="100605"/>
                </a:xfrm>
                <a:prstGeom prst="rect">
                  <a:avLst/>
                </a:prstGeom>
                <a:noFill/>
              </p:spPr>
              <p:txBody>
                <a:bodyPr wrap="square" lIns="0" tIns="0" rIns="0" bIns="0" rtlCol="0">
                  <a:spAutoFit/>
                </a:bodyPr>
                <a:lstStyle/>
                <a:p>
                  <a:pPr>
                    <a:lnSpc>
                      <a:spcPct val="120000"/>
                    </a:lnSpc>
                  </a:pPr>
                  <a:r>
                    <a:rPr lang="en-US" altLang="zh-CN" sz="600" dirty="0">
                      <a:latin typeface="Arial" pitchFamily="34" charset="0"/>
                      <a:cs typeface="Arial" pitchFamily="34" charset="0"/>
                    </a:rPr>
                    <a:t>R2C2-ONT</a:t>
                  </a:r>
                  <a:endParaRPr lang="zh-CN" altLang="en-US" sz="600" dirty="0">
                    <a:latin typeface="Arial" pitchFamily="34" charset="0"/>
                    <a:cs typeface="Arial" pitchFamily="34" charset="0"/>
                  </a:endParaRPr>
                </a:p>
              </p:txBody>
            </p:sp>
            <p:sp>
              <p:nvSpPr>
                <p:cNvPr id="114" name="TextBox 113"/>
                <p:cNvSpPr txBox="1"/>
                <p:nvPr/>
              </p:nvSpPr>
              <p:spPr>
                <a:xfrm>
                  <a:off x="1224000" y="43848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dRNA</a:t>
                  </a:r>
                  <a:r>
                    <a:rPr lang="en-US" altLang="zh-CN" sz="600" dirty="0">
                      <a:latin typeface="Arial" pitchFamily="34" charset="0"/>
                      <a:cs typeface="Arial" pitchFamily="34" charset="0"/>
                    </a:rPr>
                    <a:t>-ONT</a:t>
                  </a:r>
                  <a:endParaRPr lang="zh-CN" altLang="en-US" sz="600" dirty="0">
                    <a:latin typeface="Arial" pitchFamily="34" charset="0"/>
                    <a:cs typeface="Arial" pitchFamily="34" charset="0"/>
                  </a:endParaRPr>
                </a:p>
              </p:txBody>
            </p:sp>
            <p:pic>
              <p:nvPicPr>
                <p:cNvPr id="123" name="图片 122" descr="legend_1_v4.emf"/>
                <p:cNvPicPr>
                  <a:picLocks noChangeAspect="1"/>
                </p:cNvPicPr>
                <p:nvPr/>
              </p:nvPicPr>
              <p:blipFill>
                <a:blip r:embed="rId6" cstate="print"/>
                <a:stretch>
                  <a:fillRect/>
                </a:stretch>
              </p:blipFill>
              <p:spPr>
                <a:xfrm>
                  <a:off x="1124744" y="4160912"/>
                  <a:ext cx="95175" cy="793125"/>
                </a:xfrm>
                <a:prstGeom prst="rect">
                  <a:avLst/>
                </a:prstGeom>
              </p:spPr>
            </p:pic>
          </p:grpSp>
        </p:grpSp>
        <p:grpSp>
          <p:nvGrpSpPr>
            <p:cNvPr id="163" name="组合 384"/>
            <p:cNvGrpSpPr/>
            <p:nvPr/>
          </p:nvGrpSpPr>
          <p:grpSpPr>
            <a:xfrm>
              <a:off x="5949280" y="2216696"/>
              <a:ext cx="648072" cy="804829"/>
              <a:chOff x="5589240" y="2715398"/>
              <a:chExt cx="648072" cy="804829"/>
            </a:xfrm>
          </p:grpSpPr>
          <p:sp>
            <p:nvSpPr>
              <p:cNvPr id="164" name="TextBox 163">
                <a:extLst>
                  <a:ext uri="{FF2B5EF4-FFF2-40B4-BE49-F238E27FC236}">
                    <a16:creationId xmlns:a16="http://schemas.microsoft.com/office/drawing/2014/main" xmlns="" id="{658015B9-B6D8-6C4F-AD52-EF0EDF26A0FE}"/>
                  </a:ext>
                </a:extLst>
              </p:cNvPr>
              <p:cNvSpPr txBox="1"/>
              <p:nvPr/>
            </p:nvSpPr>
            <p:spPr>
              <a:xfrm>
                <a:off x="5589240" y="2715398"/>
                <a:ext cx="648072" cy="92333"/>
              </a:xfrm>
              <a:prstGeom prst="rect">
                <a:avLst/>
              </a:prstGeom>
              <a:noFill/>
            </p:spPr>
            <p:txBody>
              <a:bodyPr wrap="square" lIns="0" tIns="0" rIns="0" bIns="0" rtlCol="0">
                <a:spAutoFit/>
              </a:bodyPr>
              <a:lstStyle/>
              <a:p>
                <a:r>
                  <a:rPr lang="en-US" sz="600" b="1" dirty="0">
                    <a:latin typeface="Arial" pitchFamily="34" charset="0"/>
                    <a:cs typeface="Arial" pitchFamily="34" charset="0"/>
                  </a:rPr>
                  <a:t>Samples</a:t>
                </a:r>
                <a:endParaRPr lang="x-none" sz="600" b="1" dirty="0">
                  <a:latin typeface="Arial" pitchFamily="34" charset="0"/>
                  <a:cs typeface="Arial" pitchFamily="34" charset="0"/>
                </a:endParaRPr>
              </a:p>
            </p:txBody>
          </p:sp>
          <p:pic>
            <p:nvPicPr>
              <p:cNvPr id="167" name="图片 166" descr="legend_1.tif"/>
              <p:cNvPicPr>
                <a:picLocks noChangeAspect="1"/>
              </p:cNvPicPr>
              <p:nvPr/>
            </p:nvPicPr>
            <p:blipFill>
              <a:blip r:embed="rId7" cstate="print"/>
              <a:srcRect r="-40864" b="70543"/>
              <a:stretch>
                <a:fillRect/>
              </a:stretch>
            </p:blipFill>
            <p:spPr>
              <a:xfrm>
                <a:off x="5632011" y="2859414"/>
                <a:ext cx="89305" cy="660813"/>
              </a:xfrm>
              <a:prstGeom prst="rect">
                <a:avLst/>
              </a:prstGeom>
            </p:spPr>
          </p:pic>
          <p:sp>
            <p:nvSpPr>
              <p:cNvPr id="166" name="TextBox 165">
                <a:extLst>
                  <a:ext uri="{FF2B5EF4-FFF2-40B4-BE49-F238E27FC236}">
                    <a16:creationId xmlns:a16="http://schemas.microsoft.com/office/drawing/2014/main" xmlns="" id="{658015B9-B6D8-6C4F-AD52-EF0EDF26A0FE}"/>
                  </a:ext>
                </a:extLst>
              </p:cNvPr>
              <p:cNvSpPr txBox="1"/>
              <p:nvPr/>
            </p:nvSpPr>
            <p:spPr>
              <a:xfrm>
                <a:off x="5732592" y="2859414"/>
                <a:ext cx="459432" cy="600164"/>
              </a:xfrm>
              <a:prstGeom prst="rect">
                <a:avLst/>
              </a:prstGeom>
              <a:noFill/>
            </p:spPr>
            <p:txBody>
              <a:bodyPr wrap="square" lIns="0" tIns="0" rIns="0" bIns="0" rtlCol="0">
                <a:spAutoFit/>
              </a:bodyPr>
              <a:lstStyle/>
              <a:p>
                <a:pPr>
                  <a:spcAft>
                    <a:spcPts val="600"/>
                  </a:spcAft>
                </a:pPr>
                <a:r>
                  <a:rPr lang="en-US" sz="600" dirty="0">
                    <a:latin typeface="Arial" pitchFamily="34" charset="0"/>
                    <a:cs typeface="Arial" pitchFamily="34" charset="0"/>
                  </a:rPr>
                  <a:t>H1-</a:t>
                </a:r>
                <a:r>
                  <a:rPr lang="en-US" altLang="zh-CN" sz="600" dirty="0">
                    <a:latin typeface="Arial" pitchFamily="34" charset="0"/>
                    <a:cs typeface="Arial" pitchFamily="34" charset="0"/>
                  </a:rPr>
                  <a:t>mix</a:t>
                </a:r>
              </a:p>
              <a:p>
                <a:pPr>
                  <a:spcAft>
                    <a:spcPts val="600"/>
                  </a:spcAft>
                </a:pPr>
                <a:r>
                  <a:rPr lang="en-US" sz="600" dirty="0">
                    <a:latin typeface="Arial" pitchFamily="34" charset="0"/>
                    <a:cs typeface="Arial" pitchFamily="34" charset="0"/>
                  </a:rPr>
                  <a:t>H1-hESC</a:t>
                </a:r>
              </a:p>
              <a:p>
                <a:pPr>
                  <a:spcAft>
                    <a:spcPts val="600"/>
                  </a:spcAft>
                </a:pPr>
                <a:r>
                  <a:rPr lang="en-US" sz="600" dirty="0">
                    <a:latin typeface="Arial" pitchFamily="34" charset="0"/>
                    <a:cs typeface="Arial" pitchFamily="34" charset="0"/>
                  </a:rPr>
                  <a:t>H1-DE</a:t>
                </a:r>
              </a:p>
              <a:p>
                <a:pPr>
                  <a:spcAft>
                    <a:spcPts val="600"/>
                  </a:spcAft>
                </a:pPr>
                <a:r>
                  <a:rPr lang="en-US" sz="600" dirty="0">
                    <a:latin typeface="Arial" pitchFamily="34" charset="0"/>
                    <a:cs typeface="Arial" pitchFamily="34" charset="0"/>
                  </a:rPr>
                  <a:t>WTC11</a:t>
                </a:r>
              </a:p>
            </p:txBody>
          </p:sp>
        </p:grpSp>
        <p:sp>
          <p:nvSpPr>
            <p:cNvPr id="172" name="TextBox 171">
              <a:extLst>
                <a:ext uri="{FF2B5EF4-FFF2-40B4-BE49-F238E27FC236}">
                  <a16:creationId xmlns:a16="http://schemas.microsoft.com/office/drawing/2014/main" xmlns="" id="{ECCA046D-70A9-3D4C-9D57-C97D86A2ABFF}"/>
                </a:ext>
              </a:extLst>
            </p:cNvPr>
            <p:cNvSpPr txBox="1"/>
            <p:nvPr/>
          </p:nvSpPr>
          <p:spPr>
            <a:xfrm rot="18622249">
              <a:off x="682198" y="2977452"/>
              <a:ext cx="360040" cy="138914"/>
            </a:xfrm>
            <a:prstGeom prst="rect">
              <a:avLst/>
            </a:prstGeom>
            <a:noFill/>
          </p:spPr>
          <p:txBody>
            <a:bodyPr wrap="square" lIns="0" tIns="0" rIns="0" bIns="0" rtlCol="0">
              <a:spAutoFit/>
            </a:bodyPr>
            <a:lstStyle/>
            <a:p>
              <a:pPr algn="r"/>
              <a:r>
                <a:rPr lang="en-GB" sz="700" dirty="0">
                  <a:latin typeface="Arial" pitchFamily="34" charset="0"/>
                  <a:cs typeface="Arial" pitchFamily="34" charset="0"/>
                </a:rPr>
                <a:t>B</a:t>
              </a:r>
              <a:r>
                <a:rPr lang="en-US" altLang="zh-CN" sz="700" dirty="0" err="1">
                  <a:latin typeface="Arial" pitchFamily="34" charset="0"/>
                  <a:cs typeface="Arial" pitchFamily="34" charset="0"/>
                </a:rPr>
                <a:t>ambu</a:t>
              </a:r>
              <a:endParaRPr lang="en-GB" sz="700" dirty="0">
                <a:latin typeface="Arial" pitchFamily="34" charset="0"/>
                <a:cs typeface="Arial" pitchFamily="34" charset="0"/>
              </a:endParaRPr>
            </a:p>
          </p:txBody>
        </p:sp>
        <p:sp>
          <p:nvSpPr>
            <p:cNvPr id="186" name="TextBox 185">
              <a:extLst>
                <a:ext uri="{FF2B5EF4-FFF2-40B4-BE49-F238E27FC236}">
                  <a16:creationId xmlns:a16="http://schemas.microsoft.com/office/drawing/2014/main" xmlns="" id="{ECCA046D-70A9-3D4C-9D57-C97D86A2ABFF}"/>
                </a:ext>
              </a:extLst>
            </p:cNvPr>
            <p:cNvSpPr txBox="1"/>
            <p:nvPr/>
          </p:nvSpPr>
          <p:spPr>
            <a:xfrm rot="18622249">
              <a:off x="970230" y="2982946"/>
              <a:ext cx="36004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FLAIR</a:t>
              </a:r>
              <a:endParaRPr lang="en-GB" sz="700" dirty="0">
                <a:latin typeface="Arial" pitchFamily="34" charset="0"/>
                <a:cs typeface="Arial" pitchFamily="34" charset="0"/>
              </a:endParaRPr>
            </a:p>
          </p:txBody>
        </p:sp>
        <p:sp>
          <p:nvSpPr>
            <p:cNvPr id="187" name="TextBox 186">
              <a:extLst>
                <a:ext uri="{FF2B5EF4-FFF2-40B4-BE49-F238E27FC236}">
                  <a16:creationId xmlns:a16="http://schemas.microsoft.com/office/drawing/2014/main" xmlns="" id="{ECCA046D-70A9-3D4C-9D57-C97D86A2ABFF}"/>
                </a:ext>
              </a:extLst>
            </p:cNvPr>
            <p:cNvSpPr txBox="1"/>
            <p:nvPr/>
          </p:nvSpPr>
          <p:spPr>
            <a:xfrm rot="18622249">
              <a:off x="1219132" y="2982946"/>
              <a:ext cx="36004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FLAMES</a:t>
              </a:r>
              <a:endParaRPr lang="en-GB" sz="700" dirty="0">
                <a:latin typeface="Arial" pitchFamily="34" charset="0"/>
                <a:cs typeface="Arial" pitchFamily="34" charset="0"/>
              </a:endParaRPr>
            </a:p>
          </p:txBody>
        </p:sp>
        <p:sp>
          <p:nvSpPr>
            <p:cNvPr id="188" name="TextBox 187">
              <a:extLst>
                <a:ext uri="{FF2B5EF4-FFF2-40B4-BE49-F238E27FC236}">
                  <a16:creationId xmlns:a16="http://schemas.microsoft.com/office/drawing/2014/main" xmlns="" id="{ECCA046D-70A9-3D4C-9D57-C97D86A2ABFF}"/>
                </a:ext>
              </a:extLst>
            </p:cNvPr>
            <p:cNvSpPr txBox="1"/>
            <p:nvPr/>
          </p:nvSpPr>
          <p:spPr>
            <a:xfrm rot="18622249">
              <a:off x="1363391" y="3028726"/>
              <a:ext cx="48022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IsoQuant</a:t>
              </a:r>
              <a:endParaRPr lang="en-GB" sz="700" dirty="0">
                <a:latin typeface="Arial" pitchFamily="34" charset="0"/>
                <a:cs typeface="Arial" pitchFamily="34" charset="0"/>
              </a:endParaRPr>
            </a:p>
          </p:txBody>
        </p:sp>
        <p:sp>
          <p:nvSpPr>
            <p:cNvPr id="189" name="TextBox 188">
              <a:extLst>
                <a:ext uri="{FF2B5EF4-FFF2-40B4-BE49-F238E27FC236}">
                  <a16:creationId xmlns:a16="http://schemas.microsoft.com/office/drawing/2014/main" xmlns="" id="{ECCA046D-70A9-3D4C-9D57-C97D86A2ABFF}"/>
                </a:ext>
              </a:extLst>
            </p:cNvPr>
            <p:cNvSpPr txBox="1"/>
            <p:nvPr/>
          </p:nvSpPr>
          <p:spPr>
            <a:xfrm rot="18622249">
              <a:off x="1624176" y="3028726"/>
              <a:ext cx="48022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IsoTools</a:t>
              </a:r>
              <a:endParaRPr lang="en-GB" sz="700" dirty="0">
                <a:latin typeface="Arial" pitchFamily="34" charset="0"/>
                <a:cs typeface="Arial" pitchFamily="34" charset="0"/>
              </a:endParaRPr>
            </a:p>
          </p:txBody>
        </p:sp>
        <p:sp>
          <p:nvSpPr>
            <p:cNvPr id="190" name="TextBox 189">
              <a:extLst>
                <a:ext uri="{FF2B5EF4-FFF2-40B4-BE49-F238E27FC236}">
                  <a16:creationId xmlns:a16="http://schemas.microsoft.com/office/drawing/2014/main" xmlns="" id="{ECCA046D-70A9-3D4C-9D57-C97D86A2ABFF}"/>
                </a:ext>
              </a:extLst>
            </p:cNvPr>
            <p:cNvSpPr txBox="1"/>
            <p:nvPr/>
          </p:nvSpPr>
          <p:spPr>
            <a:xfrm rot="18622249">
              <a:off x="1873284" y="3028726"/>
              <a:ext cx="48022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TALON</a:t>
              </a:r>
              <a:endParaRPr lang="en-GB" sz="700" dirty="0">
                <a:latin typeface="Arial" pitchFamily="34" charset="0"/>
                <a:cs typeface="Arial" pitchFamily="34" charset="0"/>
              </a:endParaRPr>
            </a:p>
          </p:txBody>
        </p:sp>
        <p:sp>
          <p:nvSpPr>
            <p:cNvPr id="191" name="TextBox 190">
              <a:extLst>
                <a:ext uri="{FF2B5EF4-FFF2-40B4-BE49-F238E27FC236}">
                  <a16:creationId xmlns:a16="http://schemas.microsoft.com/office/drawing/2014/main" xmlns="" id="{ECCA046D-70A9-3D4C-9D57-C97D86A2ABFF}"/>
                </a:ext>
              </a:extLst>
            </p:cNvPr>
            <p:cNvSpPr txBox="1"/>
            <p:nvPr/>
          </p:nvSpPr>
          <p:spPr>
            <a:xfrm rot="18622249">
              <a:off x="2089307" y="3028726"/>
              <a:ext cx="48022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NanoSim</a:t>
              </a:r>
              <a:endParaRPr lang="en-GB" sz="700" dirty="0">
                <a:latin typeface="Arial" pitchFamily="34" charset="0"/>
                <a:cs typeface="Arial" pitchFamily="34" charset="0"/>
              </a:endParaRPr>
            </a:p>
          </p:txBody>
        </p:sp>
        <p:sp>
          <p:nvSpPr>
            <p:cNvPr id="192" name="TextBox 191">
              <a:extLst>
                <a:ext uri="{FF2B5EF4-FFF2-40B4-BE49-F238E27FC236}">
                  <a16:creationId xmlns:a16="http://schemas.microsoft.com/office/drawing/2014/main" xmlns="" id="{ECCA046D-70A9-3D4C-9D57-C97D86A2ABFF}"/>
                </a:ext>
              </a:extLst>
            </p:cNvPr>
            <p:cNvSpPr txBox="1"/>
            <p:nvPr/>
          </p:nvSpPr>
          <p:spPr>
            <a:xfrm rot="18622249">
              <a:off x="2377340" y="3028726"/>
              <a:ext cx="48022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RSEM</a:t>
              </a:r>
              <a:endParaRPr lang="en-GB" sz="700" dirty="0">
                <a:latin typeface="Arial" pitchFamily="34" charset="0"/>
                <a:cs typeface="Arial" pitchFamily="34" charset="0"/>
              </a:endParaRPr>
            </a:p>
          </p:txBody>
        </p:sp>
        <p:sp>
          <p:nvSpPr>
            <p:cNvPr id="193" name="TextBox 192">
              <a:extLst>
                <a:ext uri="{FF2B5EF4-FFF2-40B4-BE49-F238E27FC236}">
                  <a16:creationId xmlns:a16="http://schemas.microsoft.com/office/drawing/2014/main" xmlns="" id="{ECCA046D-70A9-3D4C-9D57-C97D86A2ABFF}"/>
                </a:ext>
              </a:extLst>
            </p:cNvPr>
            <p:cNvSpPr txBox="1"/>
            <p:nvPr/>
          </p:nvSpPr>
          <p:spPr>
            <a:xfrm rot="18622249">
              <a:off x="2684221" y="3086600"/>
              <a:ext cx="632145"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cDNA-PacBio</a:t>
              </a:r>
              <a:endParaRPr lang="en-GB" altLang="zh-CN" sz="700" dirty="0">
                <a:latin typeface="Arial" pitchFamily="34" charset="0"/>
                <a:cs typeface="Arial" pitchFamily="34" charset="0"/>
              </a:endParaRPr>
            </a:p>
          </p:txBody>
        </p:sp>
        <p:sp>
          <p:nvSpPr>
            <p:cNvPr id="194" name="TextBox 193">
              <a:extLst>
                <a:ext uri="{FF2B5EF4-FFF2-40B4-BE49-F238E27FC236}">
                  <a16:creationId xmlns:a16="http://schemas.microsoft.com/office/drawing/2014/main" xmlns="" id="{ECCA046D-70A9-3D4C-9D57-C97D86A2ABFF}"/>
                </a:ext>
              </a:extLst>
            </p:cNvPr>
            <p:cNvSpPr txBox="1"/>
            <p:nvPr/>
          </p:nvSpPr>
          <p:spPr>
            <a:xfrm rot="18622249">
              <a:off x="2926644" y="3086600"/>
              <a:ext cx="632145"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cDNA</a:t>
              </a:r>
              <a:r>
                <a:rPr lang="en-US" altLang="zh-CN" sz="700" dirty="0">
                  <a:latin typeface="Arial" pitchFamily="34" charset="0"/>
                  <a:cs typeface="Arial" pitchFamily="34" charset="0"/>
                </a:rPr>
                <a:t>-ONT</a:t>
              </a:r>
              <a:endParaRPr lang="en-GB" altLang="zh-CN" sz="700" dirty="0">
                <a:latin typeface="Arial" pitchFamily="34" charset="0"/>
                <a:cs typeface="Arial" pitchFamily="34" charset="0"/>
              </a:endParaRPr>
            </a:p>
          </p:txBody>
        </p:sp>
        <p:sp>
          <p:nvSpPr>
            <p:cNvPr id="195" name="TextBox 194">
              <a:extLst>
                <a:ext uri="{FF2B5EF4-FFF2-40B4-BE49-F238E27FC236}">
                  <a16:creationId xmlns:a16="http://schemas.microsoft.com/office/drawing/2014/main" xmlns="" id="{ECCA046D-70A9-3D4C-9D57-C97D86A2ABFF}"/>
                </a:ext>
              </a:extLst>
            </p:cNvPr>
            <p:cNvSpPr txBox="1"/>
            <p:nvPr/>
          </p:nvSpPr>
          <p:spPr>
            <a:xfrm rot="18622249">
              <a:off x="3142669" y="3086600"/>
              <a:ext cx="632145"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dRNA</a:t>
              </a:r>
              <a:r>
                <a:rPr lang="en-US" altLang="zh-CN" sz="700" dirty="0">
                  <a:latin typeface="Arial" pitchFamily="34" charset="0"/>
                  <a:cs typeface="Arial" pitchFamily="34" charset="0"/>
                </a:rPr>
                <a:t>-ONT</a:t>
              </a:r>
              <a:endParaRPr lang="en-GB" altLang="zh-CN" sz="700" dirty="0">
                <a:latin typeface="Arial" pitchFamily="34" charset="0"/>
                <a:cs typeface="Arial" pitchFamily="34" charset="0"/>
              </a:endParaRPr>
            </a:p>
          </p:txBody>
        </p:sp>
        <p:sp>
          <p:nvSpPr>
            <p:cNvPr id="197" name="TextBox 196">
              <a:extLst>
                <a:ext uri="{FF2B5EF4-FFF2-40B4-BE49-F238E27FC236}">
                  <a16:creationId xmlns:a16="http://schemas.microsoft.com/office/drawing/2014/main" xmlns="" id="{ECCA046D-70A9-3D4C-9D57-C97D86A2ABFF}"/>
                </a:ext>
              </a:extLst>
            </p:cNvPr>
            <p:cNvSpPr txBox="1"/>
            <p:nvPr/>
          </p:nvSpPr>
          <p:spPr>
            <a:xfrm rot="18622249">
              <a:off x="3695466" y="3088433"/>
              <a:ext cx="636957"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CapTrap</a:t>
              </a:r>
              <a:r>
                <a:rPr lang="en-US" altLang="zh-CN" sz="700" dirty="0">
                  <a:latin typeface="Arial" pitchFamily="34" charset="0"/>
                  <a:cs typeface="Arial" pitchFamily="34" charset="0"/>
                </a:rPr>
                <a:t>-ONT</a:t>
              </a:r>
              <a:endParaRPr lang="en-GB" altLang="zh-CN" sz="700" dirty="0">
                <a:latin typeface="Arial" pitchFamily="34" charset="0"/>
                <a:cs typeface="Arial" pitchFamily="34" charset="0"/>
              </a:endParaRPr>
            </a:p>
          </p:txBody>
        </p:sp>
        <p:sp>
          <p:nvSpPr>
            <p:cNvPr id="198" name="TextBox 197">
              <a:extLst>
                <a:ext uri="{FF2B5EF4-FFF2-40B4-BE49-F238E27FC236}">
                  <a16:creationId xmlns:a16="http://schemas.microsoft.com/office/drawing/2014/main" xmlns="" id="{ECCA046D-70A9-3D4C-9D57-C97D86A2ABFF}"/>
                </a:ext>
              </a:extLst>
            </p:cNvPr>
            <p:cNvSpPr txBox="1"/>
            <p:nvPr/>
          </p:nvSpPr>
          <p:spPr>
            <a:xfrm rot="18622249">
              <a:off x="3933909" y="3088433"/>
              <a:ext cx="636957" cy="107722"/>
            </a:xfrm>
            <a:prstGeom prst="rect">
              <a:avLst/>
            </a:prstGeom>
            <a:noFill/>
          </p:spPr>
          <p:txBody>
            <a:bodyPr wrap="square" lIns="0" tIns="0" rIns="0" bIns="0" rtlCol="0">
              <a:spAutoFit/>
            </a:bodyPr>
            <a:lstStyle/>
            <a:p>
              <a:pPr algn="r"/>
              <a:r>
                <a:rPr lang="en-US" altLang="zh-CN" sz="700" dirty="0">
                  <a:latin typeface="Arial" pitchFamily="34" charset="0"/>
                  <a:cs typeface="Arial" pitchFamily="34" charset="0"/>
                </a:rPr>
                <a:t>R2C2-ONT</a:t>
              </a:r>
              <a:endParaRPr lang="en-GB" altLang="zh-CN" sz="700" dirty="0">
                <a:latin typeface="Arial" pitchFamily="34" charset="0"/>
                <a:cs typeface="Arial" pitchFamily="34" charset="0"/>
              </a:endParaRPr>
            </a:p>
          </p:txBody>
        </p:sp>
        <p:sp>
          <p:nvSpPr>
            <p:cNvPr id="199" name="TextBox 198">
              <a:extLst>
                <a:ext uri="{FF2B5EF4-FFF2-40B4-BE49-F238E27FC236}">
                  <a16:creationId xmlns:a16="http://schemas.microsoft.com/office/drawing/2014/main" xmlns="" id="{ECCA046D-70A9-3D4C-9D57-C97D86A2ABFF}"/>
                </a:ext>
              </a:extLst>
            </p:cNvPr>
            <p:cNvSpPr txBox="1"/>
            <p:nvPr/>
          </p:nvSpPr>
          <p:spPr>
            <a:xfrm rot="18622249">
              <a:off x="4221941" y="3088433"/>
              <a:ext cx="636957"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cDNA-Ilumina</a:t>
              </a:r>
              <a:endParaRPr lang="en-GB" altLang="zh-CN" sz="700" dirty="0">
                <a:latin typeface="Arial" pitchFamily="34" charset="0"/>
                <a:cs typeface="Arial" pitchFamily="34" charset="0"/>
              </a:endParaRPr>
            </a:p>
          </p:txBody>
        </p:sp>
        <p:sp>
          <p:nvSpPr>
            <p:cNvPr id="200" name="TextBox 3">
              <a:extLst>
                <a:ext uri="{FF2B5EF4-FFF2-40B4-BE49-F238E27FC236}">
                  <a16:creationId xmlns:a16="http://schemas.microsoft.com/office/drawing/2014/main" xmlns="" id="{658015B9-B6D8-6C4F-AD52-EF0EDF26A0FE}"/>
                </a:ext>
              </a:extLst>
            </p:cNvPr>
            <p:cNvSpPr txBox="1"/>
            <p:nvPr/>
          </p:nvSpPr>
          <p:spPr>
            <a:xfrm>
              <a:off x="548680" y="2757046"/>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0</a:t>
              </a:r>
              <a:endParaRPr lang="x-none" sz="700" dirty="0">
                <a:latin typeface="Arial" pitchFamily="34" charset="0"/>
                <a:cs typeface="Arial" pitchFamily="34" charset="0"/>
              </a:endParaRPr>
            </a:p>
          </p:txBody>
        </p:sp>
        <p:sp>
          <p:nvSpPr>
            <p:cNvPr id="201" name="TextBox 3">
              <a:extLst>
                <a:ext uri="{FF2B5EF4-FFF2-40B4-BE49-F238E27FC236}">
                  <a16:creationId xmlns:a16="http://schemas.microsoft.com/office/drawing/2014/main" xmlns="" id="{658015B9-B6D8-6C4F-AD52-EF0EDF26A0FE}"/>
                </a:ext>
              </a:extLst>
            </p:cNvPr>
            <p:cNvSpPr txBox="1"/>
            <p:nvPr/>
          </p:nvSpPr>
          <p:spPr>
            <a:xfrm>
              <a:off x="548680" y="2216696"/>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6</a:t>
              </a:r>
              <a:endParaRPr lang="x-none" sz="700" dirty="0">
                <a:latin typeface="Arial" pitchFamily="34" charset="0"/>
                <a:cs typeface="Arial" pitchFamily="34" charset="0"/>
              </a:endParaRPr>
            </a:p>
          </p:txBody>
        </p:sp>
        <p:sp>
          <p:nvSpPr>
            <p:cNvPr id="202" name="TextBox 201">
              <a:extLst>
                <a:ext uri="{FF2B5EF4-FFF2-40B4-BE49-F238E27FC236}">
                  <a16:creationId xmlns:a16="http://schemas.microsoft.com/office/drawing/2014/main" xmlns="" id="{ECCA046D-70A9-3D4C-9D57-C97D86A2ABFF}"/>
                </a:ext>
              </a:extLst>
            </p:cNvPr>
            <p:cNvSpPr txBox="1"/>
            <p:nvPr/>
          </p:nvSpPr>
          <p:spPr>
            <a:xfrm rot="16200000">
              <a:off x="296652" y="2486871"/>
              <a:ext cx="648072" cy="107722"/>
            </a:xfrm>
            <a:prstGeom prst="rect">
              <a:avLst/>
            </a:prstGeom>
            <a:noFill/>
          </p:spPr>
          <p:txBody>
            <a:bodyPr wrap="square" lIns="0" tIns="0" rIns="0" bIns="0" rtlCol="0">
              <a:spAutoFit/>
            </a:bodyPr>
            <a:lstStyle/>
            <a:p>
              <a:pPr algn="ctr"/>
              <a:r>
                <a:rPr lang="en-US" sz="700" dirty="0">
                  <a:latin typeface="Arial" pitchFamily="34" charset="0"/>
                  <a:cs typeface="Arial" pitchFamily="34" charset="0"/>
                </a:rPr>
                <a:t>ACVC</a:t>
              </a:r>
              <a:endParaRPr lang="en-GB" sz="700" dirty="0">
                <a:latin typeface="Arial" pitchFamily="34" charset="0"/>
                <a:cs typeface="Arial" pitchFamily="34" charset="0"/>
              </a:endParaRPr>
            </a:p>
          </p:txBody>
        </p:sp>
        <p:sp>
          <p:nvSpPr>
            <p:cNvPr id="203" name="TextBox 202">
              <a:extLst>
                <a:ext uri="{FF2B5EF4-FFF2-40B4-BE49-F238E27FC236}">
                  <a16:creationId xmlns:a16="http://schemas.microsoft.com/office/drawing/2014/main" xmlns="" id="{658015B9-B6D8-6C4F-AD52-EF0EDF26A0FE}"/>
                </a:ext>
              </a:extLst>
            </p:cNvPr>
            <p:cNvSpPr txBox="1"/>
            <p:nvPr/>
          </p:nvSpPr>
          <p:spPr>
            <a:xfrm>
              <a:off x="836712" y="2072680"/>
              <a:ext cx="2016224" cy="107722"/>
            </a:xfrm>
            <a:prstGeom prst="rect">
              <a:avLst/>
            </a:prstGeom>
            <a:noFill/>
          </p:spPr>
          <p:txBody>
            <a:bodyPr wrap="square" lIns="0" tIns="0" rIns="0" bIns="0" rtlCol="0">
              <a:spAutoFit/>
            </a:bodyPr>
            <a:lstStyle/>
            <a:p>
              <a:pPr algn="ctr"/>
              <a:r>
                <a:rPr lang="en-US" sz="700" b="1" dirty="0">
                  <a:latin typeface="Arial" pitchFamily="34" charset="0"/>
                  <a:cs typeface="Arial" pitchFamily="34" charset="0"/>
                </a:rPr>
                <a:t>Quantification tools</a:t>
              </a:r>
              <a:endParaRPr lang="x-none" sz="700" b="1" dirty="0">
                <a:latin typeface="Arial" pitchFamily="34" charset="0"/>
                <a:cs typeface="Arial" pitchFamily="34" charset="0"/>
              </a:endParaRPr>
            </a:p>
          </p:txBody>
        </p:sp>
        <p:sp>
          <p:nvSpPr>
            <p:cNvPr id="204" name="TextBox 203">
              <a:extLst>
                <a:ext uri="{FF2B5EF4-FFF2-40B4-BE49-F238E27FC236}">
                  <a16:creationId xmlns:a16="http://schemas.microsoft.com/office/drawing/2014/main" xmlns="" id="{658015B9-B6D8-6C4F-AD52-EF0EDF26A0FE}"/>
                </a:ext>
              </a:extLst>
            </p:cNvPr>
            <p:cNvSpPr txBox="1"/>
            <p:nvPr/>
          </p:nvSpPr>
          <p:spPr>
            <a:xfrm>
              <a:off x="2996952" y="2072680"/>
              <a:ext cx="1872208" cy="107722"/>
            </a:xfrm>
            <a:prstGeom prst="rect">
              <a:avLst/>
            </a:prstGeom>
            <a:noFill/>
          </p:spPr>
          <p:txBody>
            <a:bodyPr wrap="square" lIns="0" tIns="0" rIns="0" bIns="0" rtlCol="0">
              <a:spAutoFit/>
            </a:bodyPr>
            <a:lstStyle/>
            <a:p>
              <a:pPr algn="ctr"/>
              <a:r>
                <a:rPr lang="en-US" sz="700" b="1" dirty="0">
                  <a:latin typeface="Arial" pitchFamily="34" charset="0"/>
                  <a:cs typeface="Arial" pitchFamily="34" charset="0"/>
                </a:rPr>
                <a:t>Protocols-Platforms</a:t>
              </a:r>
              <a:endParaRPr lang="x-none" sz="700" b="1" dirty="0">
                <a:latin typeface="Arial" pitchFamily="34" charset="0"/>
                <a:cs typeface="Arial" pitchFamily="34" charset="0"/>
              </a:endParaRPr>
            </a:p>
          </p:txBody>
        </p:sp>
      </p:grpSp>
      <p:sp>
        <p:nvSpPr>
          <p:cNvPr id="206" name="TextBox 205">
            <a:extLst>
              <a:ext uri="{FF2B5EF4-FFF2-40B4-BE49-F238E27FC236}">
                <a16:creationId xmlns:a16="http://schemas.microsoft.com/office/drawing/2014/main" xmlns="" id="{658015B9-B6D8-6C4F-AD52-EF0EDF26A0FE}"/>
              </a:ext>
            </a:extLst>
          </p:cNvPr>
          <p:cNvSpPr txBox="1"/>
          <p:nvPr/>
        </p:nvSpPr>
        <p:spPr>
          <a:xfrm>
            <a:off x="188640" y="1928664"/>
            <a:ext cx="207640" cy="153888"/>
          </a:xfrm>
          <a:prstGeom prst="rect">
            <a:avLst/>
          </a:prstGeom>
          <a:noFill/>
        </p:spPr>
        <p:txBody>
          <a:bodyPr wrap="square" lIns="0" tIns="0" rIns="0" bIns="0" rtlCol="0">
            <a:spAutoFit/>
          </a:bodyPr>
          <a:lstStyle/>
          <a:p>
            <a:r>
              <a:rPr lang="en-US" sz="1000" b="1" dirty="0">
                <a:latin typeface="Arial" pitchFamily="34" charset="0"/>
                <a:cs typeface="Arial" pitchFamily="34" charset="0"/>
              </a:rPr>
              <a:t>b</a:t>
            </a:r>
            <a:endParaRPr lang="x-none" sz="1000" b="1" dirty="0">
              <a:latin typeface="Arial" pitchFamily="34" charset="0"/>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nvSpPr>
        <p:spPr>
          <a:xfrm>
            <a:off x="116632" y="4232920"/>
            <a:ext cx="6624736" cy="400110"/>
          </a:xfrm>
          <a:prstGeom prst="rect">
            <a:avLst/>
          </a:prstGeom>
        </p:spPr>
        <p:txBody>
          <a:bodyPr wrap="square">
            <a:spAutoFit/>
          </a:bodyPr>
          <a:lstStyle/>
          <a:p>
            <a:pPr>
              <a:spcAft>
                <a:spcPts val="400"/>
              </a:spcAft>
            </a:pPr>
            <a:r>
              <a:rPr lang="en-US" altLang="zh-CN" sz="1000" b="1" dirty="0">
                <a:solidFill>
                  <a:srgbClr val="C00000"/>
                </a:solidFill>
                <a:latin typeface="Arial" pitchFamily="34" charset="0"/>
                <a:cs typeface="Arial" pitchFamily="34" charset="0"/>
              </a:rPr>
              <a:t>Supplementary Figure </a:t>
            </a:r>
            <a:r>
              <a:rPr lang="en-US" altLang="zh-CN" sz="1000" b="1" dirty="0" smtClean="0">
                <a:solidFill>
                  <a:srgbClr val="C00000"/>
                </a:solidFill>
                <a:latin typeface="Arial" pitchFamily="34" charset="0"/>
                <a:cs typeface="Arial" pitchFamily="34" charset="0"/>
              </a:rPr>
              <a:t>S8_length_distribution. </a:t>
            </a:r>
            <a:r>
              <a:rPr lang="en-US" altLang="zh-CN" sz="1000" b="1" dirty="0">
                <a:solidFill>
                  <a:srgbClr val="C00000"/>
                </a:solidFill>
                <a:latin typeface="Arial" pitchFamily="34" charset="0"/>
                <a:cs typeface="Arial" pitchFamily="34" charset="0"/>
              </a:rPr>
              <a:t>(Extended Data Fig. 61 in stage2_submission_version) </a:t>
            </a:r>
            <a:r>
              <a:rPr lang="en-US" altLang="zh-CN" sz="1000" b="1" dirty="0">
                <a:latin typeface="Arial" pitchFamily="34" charset="0"/>
                <a:cs typeface="Arial" pitchFamily="34" charset="0"/>
              </a:rPr>
              <a:t>Read length distributions in six protocols-platforms.</a:t>
            </a:r>
            <a:endParaRPr lang="en-US" altLang="zh-CN" sz="1000" dirty="0">
              <a:latin typeface="Arial" pitchFamily="34" charset="0"/>
              <a:cs typeface="Arial" pitchFamily="34" charset="0"/>
            </a:endParaRPr>
          </a:p>
        </p:txBody>
      </p:sp>
      <p:grpSp>
        <p:nvGrpSpPr>
          <p:cNvPr id="49" name="组合 48"/>
          <p:cNvGrpSpPr/>
          <p:nvPr/>
        </p:nvGrpSpPr>
        <p:grpSpPr>
          <a:xfrm>
            <a:off x="0" y="344488"/>
            <a:ext cx="6642576" cy="3729666"/>
            <a:chOff x="0" y="344488"/>
            <a:chExt cx="6642576" cy="3729666"/>
          </a:xfrm>
        </p:grpSpPr>
        <p:grpSp>
          <p:nvGrpSpPr>
            <p:cNvPr id="48" name="组合 47"/>
            <p:cNvGrpSpPr/>
            <p:nvPr/>
          </p:nvGrpSpPr>
          <p:grpSpPr>
            <a:xfrm>
              <a:off x="1458000" y="344488"/>
              <a:ext cx="5184576" cy="3729666"/>
              <a:chOff x="1484784" y="344488"/>
              <a:chExt cx="5184576" cy="3729666"/>
            </a:xfrm>
          </p:grpSpPr>
          <p:pic>
            <p:nvPicPr>
              <p:cNvPr id="1026" name="Picture 2" descr="https://lh3.googleusercontent.com/3RP_3N5v-oOfRq6kN3q4RAf9lOPLn-bY72ZBnbiNIddSHpl4t3B7XlGds7o-4mUXqUuuz1Ibgi0uTCK-zCiJFLTjznVO1IhnIVQycBp5wPu2zqdOshHmwVe7Y0D9LafYHBFmDFvS9xb7GdeoHME88Jx0=s2048"/>
              <p:cNvPicPr>
                <a:picLocks noChangeAspect="1" noChangeArrowheads="1"/>
              </p:cNvPicPr>
              <p:nvPr/>
            </p:nvPicPr>
            <p:blipFill>
              <a:blip r:embed="rId2" cstate="print"/>
              <a:srcRect l="16258" t="4598" r="4008" b="39076"/>
              <a:stretch>
                <a:fillRect/>
              </a:stretch>
            </p:blipFill>
            <p:spPr bwMode="auto">
              <a:xfrm>
                <a:off x="1484784" y="344488"/>
                <a:ext cx="5184576" cy="3528392"/>
              </a:xfrm>
              <a:prstGeom prst="rect">
                <a:avLst/>
              </a:prstGeom>
              <a:noFill/>
            </p:spPr>
          </p:pic>
          <p:sp>
            <p:nvSpPr>
              <p:cNvPr id="39" name="TextBox 38"/>
              <p:cNvSpPr txBox="1"/>
              <p:nvPr/>
            </p:nvSpPr>
            <p:spPr>
              <a:xfrm>
                <a:off x="1484784" y="3872880"/>
                <a:ext cx="5112568" cy="201274"/>
              </a:xfrm>
              <a:prstGeom prst="rect">
                <a:avLst/>
              </a:prstGeom>
              <a:noFill/>
            </p:spPr>
            <p:txBody>
              <a:bodyPr wrap="square" lIns="0" tIns="0" rIns="0" bIns="0" rtlCol="0">
                <a:spAutoFit/>
              </a:bodyPr>
              <a:lstStyle/>
              <a:p>
                <a:pPr algn="ctr">
                  <a:lnSpc>
                    <a:spcPct val="120000"/>
                  </a:lnSpc>
                </a:pPr>
                <a:r>
                  <a:rPr lang="en-US" altLang="zh-CN" sz="1200" dirty="0">
                    <a:latin typeface="Arial" pitchFamily="34" charset="0"/>
                    <a:cs typeface="Arial" pitchFamily="34" charset="0"/>
                  </a:rPr>
                  <a:t>Read length (</a:t>
                </a:r>
                <a:r>
                  <a:rPr lang="en-US" altLang="zh-CN" sz="1200" dirty="0" err="1">
                    <a:latin typeface="Arial" pitchFamily="34" charset="0"/>
                    <a:cs typeface="Arial" pitchFamily="34" charset="0"/>
                  </a:rPr>
                  <a:t>nt</a:t>
                </a:r>
                <a:r>
                  <a:rPr lang="en-US" altLang="zh-CN" sz="1200" dirty="0">
                    <a:latin typeface="Arial" pitchFamily="34" charset="0"/>
                    <a:cs typeface="Arial" pitchFamily="34" charset="0"/>
                  </a:rPr>
                  <a:t>)</a:t>
                </a:r>
                <a:endParaRPr lang="zh-CN" altLang="en-US" sz="1200" dirty="0">
                  <a:latin typeface="Arial" pitchFamily="34" charset="0"/>
                  <a:cs typeface="Arial" pitchFamily="34" charset="0"/>
                </a:endParaRPr>
              </a:p>
            </p:txBody>
          </p:sp>
        </p:grpSp>
        <p:sp>
          <p:nvSpPr>
            <p:cNvPr id="40" name="TextBox 39"/>
            <p:cNvSpPr txBox="1"/>
            <p:nvPr/>
          </p:nvSpPr>
          <p:spPr>
            <a:xfrm>
              <a:off x="0" y="560512"/>
              <a:ext cx="1412776" cy="201274"/>
            </a:xfrm>
            <a:prstGeom prst="rect">
              <a:avLst/>
            </a:prstGeom>
            <a:noFill/>
          </p:spPr>
          <p:txBody>
            <a:bodyPr wrap="square" lIns="0" tIns="0" rIns="0" bIns="0" rtlCol="0">
              <a:spAutoFit/>
            </a:bodyPr>
            <a:lstStyle/>
            <a:p>
              <a:pPr algn="r">
                <a:lnSpc>
                  <a:spcPct val="120000"/>
                </a:lnSpc>
              </a:pPr>
              <a:r>
                <a:rPr lang="en-US" altLang="zh-CN" sz="1200" dirty="0" err="1">
                  <a:latin typeface="Arial" pitchFamily="34" charset="0"/>
                  <a:cs typeface="Arial" pitchFamily="34" charset="0"/>
                </a:rPr>
                <a:t>cDNA-PacBio</a:t>
              </a:r>
              <a:endParaRPr lang="zh-CN" altLang="en-US" sz="1200" dirty="0">
                <a:latin typeface="Arial" pitchFamily="34" charset="0"/>
                <a:cs typeface="Arial" pitchFamily="34" charset="0"/>
              </a:endParaRPr>
            </a:p>
          </p:txBody>
        </p:sp>
        <p:sp>
          <p:nvSpPr>
            <p:cNvPr id="41" name="TextBox 40"/>
            <p:cNvSpPr txBox="1"/>
            <p:nvPr/>
          </p:nvSpPr>
          <p:spPr>
            <a:xfrm>
              <a:off x="0" y="1116000"/>
              <a:ext cx="1412776" cy="201274"/>
            </a:xfrm>
            <a:prstGeom prst="rect">
              <a:avLst/>
            </a:prstGeom>
            <a:noFill/>
          </p:spPr>
          <p:txBody>
            <a:bodyPr wrap="square" lIns="0" tIns="0" rIns="0" bIns="0" rtlCol="0">
              <a:spAutoFit/>
            </a:bodyPr>
            <a:lstStyle/>
            <a:p>
              <a:pPr algn="r">
                <a:lnSpc>
                  <a:spcPct val="120000"/>
                </a:lnSpc>
              </a:pPr>
              <a:r>
                <a:rPr lang="en-US" altLang="zh-CN" sz="1200" dirty="0" err="1">
                  <a:latin typeface="Arial" pitchFamily="34" charset="0"/>
                  <a:cs typeface="Arial" pitchFamily="34" charset="0"/>
                </a:rPr>
                <a:t>CapTrap-PacBio</a:t>
              </a:r>
              <a:endParaRPr lang="zh-CN" altLang="en-US" sz="1200" dirty="0">
                <a:latin typeface="Arial" pitchFamily="34" charset="0"/>
                <a:cs typeface="Arial" pitchFamily="34" charset="0"/>
              </a:endParaRPr>
            </a:p>
          </p:txBody>
        </p:sp>
        <p:sp>
          <p:nvSpPr>
            <p:cNvPr id="42" name="TextBox 41"/>
            <p:cNvSpPr txBox="1"/>
            <p:nvPr/>
          </p:nvSpPr>
          <p:spPr>
            <a:xfrm>
              <a:off x="0" y="1655382"/>
              <a:ext cx="1412776" cy="201274"/>
            </a:xfrm>
            <a:prstGeom prst="rect">
              <a:avLst/>
            </a:prstGeom>
            <a:noFill/>
          </p:spPr>
          <p:txBody>
            <a:bodyPr wrap="square" lIns="0" tIns="0" rIns="0" bIns="0" rtlCol="0">
              <a:spAutoFit/>
            </a:bodyPr>
            <a:lstStyle/>
            <a:p>
              <a:pPr algn="r">
                <a:lnSpc>
                  <a:spcPct val="120000"/>
                </a:lnSpc>
              </a:pPr>
              <a:r>
                <a:rPr lang="en-US" altLang="zh-CN" sz="1200" dirty="0" err="1">
                  <a:latin typeface="Arial" pitchFamily="34" charset="0"/>
                  <a:cs typeface="Arial" pitchFamily="34" charset="0"/>
                </a:rPr>
                <a:t>CapTrap</a:t>
              </a:r>
              <a:r>
                <a:rPr lang="en-US" altLang="zh-CN" sz="1200" dirty="0">
                  <a:latin typeface="Arial" pitchFamily="34" charset="0"/>
                  <a:cs typeface="Arial" pitchFamily="34" charset="0"/>
                </a:rPr>
                <a:t>-ONT</a:t>
              </a:r>
              <a:endParaRPr lang="zh-CN" altLang="en-US" sz="1200" dirty="0">
                <a:latin typeface="Arial" pitchFamily="34" charset="0"/>
                <a:cs typeface="Arial" pitchFamily="34" charset="0"/>
              </a:endParaRPr>
            </a:p>
          </p:txBody>
        </p:sp>
        <p:sp>
          <p:nvSpPr>
            <p:cNvPr id="43" name="TextBox 42"/>
            <p:cNvSpPr txBox="1"/>
            <p:nvPr/>
          </p:nvSpPr>
          <p:spPr>
            <a:xfrm>
              <a:off x="0" y="2216696"/>
              <a:ext cx="1412776" cy="201274"/>
            </a:xfrm>
            <a:prstGeom prst="rect">
              <a:avLst/>
            </a:prstGeom>
            <a:noFill/>
          </p:spPr>
          <p:txBody>
            <a:bodyPr wrap="square" lIns="0" tIns="0" rIns="0" bIns="0" rtlCol="0">
              <a:spAutoFit/>
            </a:bodyPr>
            <a:lstStyle/>
            <a:p>
              <a:pPr algn="r">
                <a:lnSpc>
                  <a:spcPct val="120000"/>
                </a:lnSpc>
              </a:pPr>
              <a:r>
                <a:rPr lang="en-US" altLang="zh-CN" sz="1200" dirty="0">
                  <a:latin typeface="Arial" pitchFamily="34" charset="0"/>
                  <a:cs typeface="Arial" pitchFamily="34" charset="0"/>
                </a:rPr>
                <a:t>R2C2-ONT</a:t>
              </a:r>
              <a:endParaRPr lang="zh-CN" altLang="en-US" sz="1200" dirty="0">
                <a:latin typeface="Arial" pitchFamily="34" charset="0"/>
                <a:cs typeface="Arial" pitchFamily="34" charset="0"/>
              </a:endParaRPr>
            </a:p>
          </p:txBody>
        </p:sp>
        <p:sp>
          <p:nvSpPr>
            <p:cNvPr id="45" name="TextBox 44"/>
            <p:cNvSpPr txBox="1"/>
            <p:nvPr/>
          </p:nvSpPr>
          <p:spPr>
            <a:xfrm>
              <a:off x="0" y="2792760"/>
              <a:ext cx="1412776" cy="201274"/>
            </a:xfrm>
            <a:prstGeom prst="rect">
              <a:avLst/>
            </a:prstGeom>
            <a:noFill/>
          </p:spPr>
          <p:txBody>
            <a:bodyPr wrap="square" lIns="0" tIns="0" rIns="0" bIns="0" rtlCol="0">
              <a:spAutoFit/>
            </a:bodyPr>
            <a:lstStyle/>
            <a:p>
              <a:pPr algn="r">
                <a:lnSpc>
                  <a:spcPct val="120000"/>
                </a:lnSpc>
              </a:pPr>
              <a:r>
                <a:rPr lang="en-US" altLang="zh-CN" sz="1200" dirty="0" err="1">
                  <a:latin typeface="Arial" pitchFamily="34" charset="0"/>
                  <a:cs typeface="Arial" pitchFamily="34" charset="0"/>
                </a:rPr>
                <a:t>cDNA</a:t>
              </a:r>
              <a:r>
                <a:rPr lang="en-US" altLang="zh-CN" sz="1200" dirty="0">
                  <a:latin typeface="Arial" pitchFamily="34" charset="0"/>
                  <a:cs typeface="Arial" pitchFamily="34" charset="0"/>
                </a:rPr>
                <a:t>-ONT</a:t>
              </a:r>
              <a:endParaRPr lang="zh-CN" altLang="en-US" sz="1200" dirty="0">
                <a:latin typeface="Arial" pitchFamily="34" charset="0"/>
                <a:cs typeface="Arial" pitchFamily="34" charset="0"/>
              </a:endParaRPr>
            </a:p>
          </p:txBody>
        </p:sp>
        <p:sp>
          <p:nvSpPr>
            <p:cNvPr id="47" name="TextBox 46"/>
            <p:cNvSpPr txBox="1"/>
            <p:nvPr/>
          </p:nvSpPr>
          <p:spPr>
            <a:xfrm>
              <a:off x="0" y="3368824"/>
              <a:ext cx="1412776" cy="201274"/>
            </a:xfrm>
            <a:prstGeom prst="rect">
              <a:avLst/>
            </a:prstGeom>
            <a:noFill/>
          </p:spPr>
          <p:txBody>
            <a:bodyPr wrap="square" lIns="0" tIns="0" rIns="0" bIns="0" rtlCol="0">
              <a:spAutoFit/>
            </a:bodyPr>
            <a:lstStyle/>
            <a:p>
              <a:pPr algn="r">
                <a:lnSpc>
                  <a:spcPct val="120000"/>
                </a:lnSpc>
              </a:pPr>
              <a:r>
                <a:rPr lang="en-US" altLang="zh-CN" sz="1200" dirty="0" err="1">
                  <a:latin typeface="Arial" pitchFamily="34" charset="0"/>
                  <a:cs typeface="Arial" pitchFamily="34" charset="0"/>
                </a:rPr>
                <a:t>dRNA</a:t>
              </a:r>
              <a:r>
                <a:rPr lang="en-US" altLang="zh-CN" sz="1200" dirty="0">
                  <a:latin typeface="Arial" pitchFamily="34" charset="0"/>
                  <a:cs typeface="Arial" pitchFamily="34" charset="0"/>
                </a:rPr>
                <a:t>-ONT</a:t>
              </a:r>
              <a:endParaRPr lang="zh-CN" altLang="en-US" sz="1200" dirty="0">
                <a:latin typeface="Arial" pitchFamily="34" charset="0"/>
                <a:cs typeface="Arial"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6.googleusercontent.com/mWGXSeBZVWliyPhiXblbhHtQrKfcLdqoQ3ipjlJSLeAyuhrk1QNAEHMLGK97qzy7tP59FjN_cm6W4z0QNBQlQzLIEyFuheTzQhTSYfz_0obIEpAUiC5Js7E1bsroj9-r3hASFA8nmT3uGenZKLk_7kgj=s2048"/>
          <p:cNvPicPr>
            <a:picLocks noChangeAspect="1" noChangeArrowheads="1"/>
          </p:cNvPicPr>
          <p:nvPr/>
        </p:nvPicPr>
        <p:blipFill>
          <a:blip r:embed="rId2" cstate="print"/>
          <a:srcRect/>
          <a:stretch>
            <a:fillRect/>
          </a:stretch>
        </p:blipFill>
        <p:spPr bwMode="auto">
          <a:xfrm>
            <a:off x="166960" y="128464"/>
            <a:ext cx="6502400" cy="1676400"/>
          </a:xfrm>
          <a:prstGeom prst="rect">
            <a:avLst/>
          </a:prstGeom>
          <a:noFill/>
        </p:spPr>
      </p:pic>
      <p:sp>
        <p:nvSpPr>
          <p:cNvPr id="3" name="矩形 2"/>
          <p:cNvSpPr/>
          <p:nvPr/>
        </p:nvSpPr>
        <p:spPr>
          <a:xfrm>
            <a:off x="116632" y="1928664"/>
            <a:ext cx="6624736" cy="400110"/>
          </a:xfrm>
          <a:prstGeom prst="rect">
            <a:avLst/>
          </a:prstGeom>
        </p:spPr>
        <p:txBody>
          <a:bodyPr wrap="square">
            <a:spAutoFit/>
          </a:bodyPr>
          <a:lstStyle/>
          <a:p>
            <a:pPr>
              <a:spcAft>
                <a:spcPts val="400"/>
              </a:spcAft>
            </a:pPr>
            <a:r>
              <a:rPr lang="en-US" altLang="zh-CN" sz="1000" b="1" dirty="0">
                <a:solidFill>
                  <a:srgbClr val="C00000"/>
                </a:solidFill>
                <a:latin typeface="Arial" pitchFamily="34" charset="0"/>
                <a:cs typeface="Arial" pitchFamily="34" charset="0"/>
              </a:rPr>
              <a:t>Supplementary figure </a:t>
            </a:r>
            <a:r>
              <a:rPr lang="en-US" altLang="zh-CN" sz="1000" b="1" dirty="0" smtClean="0">
                <a:solidFill>
                  <a:srgbClr val="C00000"/>
                </a:solidFill>
                <a:latin typeface="Arial" pitchFamily="34" charset="0"/>
                <a:cs typeface="Arial" pitchFamily="34" charset="0"/>
              </a:rPr>
              <a:t>S9_K-value_description. </a:t>
            </a:r>
            <a:r>
              <a:rPr lang="en-US" altLang="zh-CN" sz="1000" b="1" dirty="0">
                <a:solidFill>
                  <a:srgbClr val="C00000"/>
                </a:solidFill>
                <a:latin typeface="Arial" pitchFamily="34" charset="0"/>
                <a:cs typeface="Arial" pitchFamily="34" charset="0"/>
              </a:rPr>
              <a:t>(Extended Data Fig. 62 in stage2_submission_version) </a:t>
            </a:r>
            <a:r>
              <a:rPr lang="en-US" altLang="zh-CN" sz="1000" b="1" dirty="0">
                <a:latin typeface="Arial" pitchFamily="34" charset="0"/>
                <a:cs typeface="Arial" pitchFamily="34" charset="0"/>
              </a:rPr>
              <a:t>Description of K-value.  </a:t>
            </a:r>
            <a:r>
              <a:rPr lang="en-US" altLang="zh-CN" sz="1000" dirty="0">
                <a:latin typeface="Arial" pitchFamily="34" charset="0"/>
                <a:cs typeface="Arial" pitchFamily="34" charset="0"/>
              </a:rPr>
              <a:t>A measure of the complexity of </a:t>
            </a:r>
            <a:r>
              <a:rPr lang="en-US" altLang="zh-CN" sz="1000" dirty="0" err="1">
                <a:latin typeface="Arial" pitchFamily="34" charset="0"/>
                <a:cs typeface="Arial" pitchFamily="34" charset="0"/>
              </a:rPr>
              <a:t>exon-isoform</a:t>
            </a:r>
            <a:r>
              <a:rPr lang="en-US" altLang="zh-CN" sz="1000" dirty="0">
                <a:latin typeface="Arial" pitchFamily="34" charset="0"/>
                <a:cs typeface="Arial" pitchFamily="34" charset="0"/>
              </a:rPr>
              <a:t> structures for each gene.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3">
            <a:extLst>
              <a:ext uri="{FF2B5EF4-FFF2-40B4-BE49-F238E27FC236}">
                <a16:creationId xmlns:a16="http://schemas.microsoft.com/office/drawing/2014/main" xmlns="" id="{3DABB894-5DEB-A2AE-535F-B015F4188E7E}"/>
              </a:ext>
            </a:extLst>
          </p:cNvPr>
          <p:cNvSpPr/>
          <p:nvPr/>
        </p:nvSpPr>
        <p:spPr>
          <a:xfrm>
            <a:off x="44624" y="82392"/>
            <a:ext cx="6741368" cy="2169825"/>
          </a:xfrm>
          <a:prstGeom prst="rect">
            <a:avLst/>
          </a:prstGeom>
        </p:spPr>
        <p:txBody>
          <a:bodyPr wrap="square">
            <a:spAutoFit/>
          </a:bodyPr>
          <a:lstStyle/>
          <a:p>
            <a:pPr>
              <a:spcAft>
                <a:spcPts val="600"/>
              </a:spcAft>
            </a:pPr>
            <a:r>
              <a:rPr lang="en-US" altLang="zh-CN" sz="1000" b="1" dirty="0">
                <a:solidFill>
                  <a:srgbClr val="C00000"/>
                </a:solidFill>
                <a:latin typeface="Arial" pitchFamily="34" charset="0"/>
                <a:cs typeface="Arial" pitchFamily="34" charset="0"/>
              </a:rPr>
              <a:t>Supplementary Figure </a:t>
            </a:r>
            <a:r>
              <a:rPr lang="en-US" altLang="zh-CN" sz="1000" b="1" dirty="0" smtClean="0">
                <a:solidFill>
                  <a:srgbClr val="C00000"/>
                </a:solidFill>
                <a:latin typeface="Arial" pitchFamily="34" charset="0"/>
                <a:cs typeface="Arial" pitchFamily="34" charset="0"/>
              </a:rPr>
              <a:t>S1_overall_irreproducibility. </a:t>
            </a:r>
            <a:r>
              <a:rPr lang="en-US" altLang="zh-CN" sz="1000" b="1" dirty="0">
                <a:solidFill>
                  <a:srgbClr val="C00000"/>
                </a:solidFill>
                <a:latin typeface="Arial" pitchFamily="34" charset="0"/>
                <a:cs typeface="Arial" pitchFamily="34" charset="0"/>
              </a:rPr>
              <a:t>(Extended Data Fig. 54 in stage2_submission_version) </a:t>
            </a:r>
            <a:r>
              <a:rPr lang="en-US" altLang="zh-CN" sz="1000" b="1" dirty="0">
                <a:latin typeface="Arial" pitchFamily="34" charset="0"/>
                <a:cs typeface="Arial" pitchFamily="34" charset="0"/>
              </a:rPr>
              <a:t>Overall evaluation results of irreproducibility on real data with multiple replicates.</a:t>
            </a:r>
          </a:p>
          <a:p>
            <a:pPr marL="228600" indent="-228600">
              <a:spcAft>
                <a:spcPts val="600"/>
              </a:spcAft>
              <a:buAutoNum type="alphaLcParenBoth"/>
            </a:pPr>
            <a:r>
              <a:rPr lang="en-US" altLang="zh-CN" sz="1000" dirty="0">
                <a:latin typeface="Arial" pitchFamily="34" charset="0"/>
                <a:cs typeface="Arial" pitchFamily="34" charset="0"/>
              </a:rPr>
              <a:t>The diagram illustrates the calculation of irreproducibility. By fitting the </a:t>
            </a:r>
            <a:r>
              <a:rPr lang="en-US" altLang="zh-CN" sz="1000" u="sng" dirty="0">
                <a:latin typeface="Arial" pitchFamily="34" charset="0"/>
                <a:cs typeface="Arial" pitchFamily="34" charset="0"/>
              </a:rPr>
              <a:t>c</a:t>
            </a:r>
            <a:r>
              <a:rPr lang="en-US" altLang="zh-CN" sz="1000" dirty="0">
                <a:latin typeface="Arial" pitchFamily="34" charset="0"/>
                <a:cs typeface="Arial" pitchFamily="34" charset="0"/>
              </a:rPr>
              <a:t>oefficient of </a:t>
            </a:r>
            <a:r>
              <a:rPr lang="en-US" altLang="zh-CN" sz="1000" u="sng" dirty="0">
                <a:latin typeface="Arial" pitchFamily="34" charset="0"/>
                <a:cs typeface="Arial" pitchFamily="34" charset="0"/>
              </a:rPr>
              <a:t>v</a:t>
            </a:r>
            <a:r>
              <a:rPr lang="en-US" altLang="zh-CN" sz="1000" dirty="0">
                <a:latin typeface="Arial" pitchFamily="34" charset="0"/>
                <a:cs typeface="Arial" pitchFamily="34" charset="0"/>
              </a:rPr>
              <a:t>ariation (CV) versus average transcript abundance into a smooth curve, it can be shown that Method X has lower coefficient of variation and higher reproducibility.</a:t>
            </a:r>
          </a:p>
          <a:p>
            <a:pPr marL="228600" indent="-228600">
              <a:spcAft>
                <a:spcPts val="600"/>
              </a:spcAft>
              <a:buAutoNum type="alphaLcParenBoth"/>
            </a:pPr>
            <a:r>
              <a:rPr lang="en-US" altLang="zh-CN" sz="1000" dirty="0">
                <a:latin typeface="Arial" pitchFamily="34" charset="0"/>
                <a:cs typeface="Arial" pitchFamily="34" charset="0"/>
              </a:rPr>
              <a:t>Evaluation results of ACVC metric for different quantification tools and protocols-platforms. Box plots are employed to illustrate the five-number summary of evaluation results across various datasets, depicting the minimum, lower quartile, median, upper quartile, and maximum values.</a:t>
            </a:r>
          </a:p>
          <a:p>
            <a:pPr marL="228600" indent="-228600">
              <a:spcAft>
                <a:spcPts val="600"/>
              </a:spcAft>
              <a:buAutoNum type="alphaLcParenBoth"/>
            </a:pPr>
            <a:r>
              <a:rPr lang="en-US" altLang="zh-CN" sz="1000" dirty="0">
                <a:latin typeface="Arial" pitchFamily="34" charset="0"/>
                <a:cs typeface="Arial" pitchFamily="34" charset="0"/>
              </a:rPr>
              <a:t>The overall results of CV curves with different transcript abundances on four samples (H1-mix, WTC11, H1-hESC and H1-DE) with different protocols and platforms. Here, </a:t>
            </a:r>
            <a:r>
              <a:rPr lang="en-US" altLang="zh-CN" sz="1000" dirty="0" err="1">
                <a:latin typeface="Arial" pitchFamily="34" charset="0"/>
                <a:cs typeface="Arial" pitchFamily="34" charset="0"/>
              </a:rPr>
              <a:t>Bambu</a:t>
            </a:r>
            <a:r>
              <a:rPr lang="en-US" altLang="zh-CN" sz="1000" dirty="0">
                <a:latin typeface="Arial" pitchFamily="34" charset="0"/>
                <a:cs typeface="Arial" pitchFamily="34" charset="0"/>
              </a:rPr>
              <a:t>-merge represents the transcript quantification using </a:t>
            </a:r>
            <a:r>
              <a:rPr lang="en-US" altLang="zh-CN" sz="1000" dirty="0" err="1">
                <a:latin typeface="Arial" pitchFamily="34" charset="0"/>
                <a:cs typeface="Arial" pitchFamily="34" charset="0"/>
              </a:rPr>
              <a:t>Bambu</a:t>
            </a:r>
            <a:r>
              <a:rPr lang="en-US" altLang="zh-CN" sz="1000" dirty="0">
                <a:latin typeface="Arial" pitchFamily="34" charset="0"/>
                <a:cs typeface="Arial" pitchFamily="34" charset="0"/>
              </a:rPr>
              <a:t> with GENCODE plus LR-specific annotation. And </a:t>
            </a:r>
            <a:r>
              <a:rPr lang="en-US" altLang="zh-CN" sz="1000" dirty="0" err="1">
                <a:latin typeface="Arial" pitchFamily="34" charset="0"/>
                <a:cs typeface="Arial" pitchFamily="34" charset="0"/>
              </a:rPr>
              <a:t>Bambu</a:t>
            </a:r>
            <a:r>
              <a:rPr lang="en-US" altLang="zh-CN" sz="1000" dirty="0">
                <a:latin typeface="Arial" pitchFamily="34" charset="0"/>
                <a:cs typeface="Arial" pitchFamily="34" charset="0"/>
              </a:rPr>
              <a:t>-LR represents the transcript quantification using only LR-specific annotation.</a:t>
            </a:r>
          </a:p>
        </p:txBody>
      </p:sp>
    </p:spTree>
    <p:extLst>
      <p:ext uri="{BB962C8B-B14F-4D97-AF65-F5344CB8AC3E}">
        <p14:creationId xmlns:p14="http://schemas.microsoft.com/office/powerpoint/2010/main" xmlns="" val="1788980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xmlns="" id="{658015B9-B6D8-6C4F-AD52-EF0EDF26A0FE}"/>
              </a:ext>
            </a:extLst>
          </p:cNvPr>
          <p:cNvSpPr txBox="1"/>
          <p:nvPr/>
        </p:nvSpPr>
        <p:spPr>
          <a:xfrm>
            <a:off x="188640" y="40904"/>
            <a:ext cx="207640" cy="153888"/>
          </a:xfrm>
          <a:prstGeom prst="rect">
            <a:avLst/>
          </a:prstGeom>
          <a:noFill/>
        </p:spPr>
        <p:txBody>
          <a:bodyPr wrap="square" lIns="0" tIns="0" rIns="0" bIns="0" rtlCol="0">
            <a:spAutoFit/>
          </a:bodyPr>
          <a:lstStyle/>
          <a:p>
            <a:r>
              <a:rPr lang="en-US" sz="1000" b="1" dirty="0">
                <a:latin typeface="Arial" pitchFamily="34" charset="0"/>
                <a:cs typeface="Arial" pitchFamily="34" charset="0"/>
              </a:rPr>
              <a:t>a</a:t>
            </a:r>
            <a:endParaRPr lang="x-none" sz="1000" b="1" dirty="0">
              <a:latin typeface="Arial" pitchFamily="34" charset="0"/>
              <a:cs typeface="Arial" pitchFamily="34" charset="0"/>
            </a:endParaRPr>
          </a:p>
        </p:txBody>
      </p:sp>
      <p:sp>
        <p:nvSpPr>
          <p:cNvPr id="86" name="TextBox 85">
            <a:extLst>
              <a:ext uri="{FF2B5EF4-FFF2-40B4-BE49-F238E27FC236}">
                <a16:creationId xmlns:a16="http://schemas.microsoft.com/office/drawing/2014/main" xmlns="" id="{658015B9-B6D8-6C4F-AD52-EF0EDF26A0FE}"/>
              </a:ext>
            </a:extLst>
          </p:cNvPr>
          <p:cNvSpPr txBox="1"/>
          <p:nvPr/>
        </p:nvSpPr>
        <p:spPr>
          <a:xfrm>
            <a:off x="4157464" y="40904"/>
            <a:ext cx="207640" cy="153888"/>
          </a:xfrm>
          <a:prstGeom prst="rect">
            <a:avLst/>
          </a:prstGeom>
          <a:noFill/>
        </p:spPr>
        <p:txBody>
          <a:bodyPr wrap="square" lIns="0" tIns="0" rIns="0" bIns="0" rtlCol="0">
            <a:spAutoFit/>
          </a:bodyPr>
          <a:lstStyle/>
          <a:p>
            <a:r>
              <a:rPr lang="en-US" sz="1000" b="1" dirty="0">
                <a:latin typeface="Arial" pitchFamily="34" charset="0"/>
                <a:cs typeface="Arial" pitchFamily="34" charset="0"/>
              </a:rPr>
              <a:t>b</a:t>
            </a:r>
          </a:p>
        </p:txBody>
      </p:sp>
      <p:sp>
        <p:nvSpPr>
          <p:cNvPr id="87" name="TextBox 86">
            <a:extLst>
              <a:ext uri="{FF2B5EF4-FFF2-40B4-BE49-F238E27FC236}">
                <a16:creationId xmlns:a16="http://schemas.microsoft.com/office/drawing/2014/main" xmlns="" id="{658015B9-B6D8-6C4F-AD52-EF0EDF26A0FE}"/>
              </a:ext>
            </a:extLst>
          </p:cNvPr>
          <p:cNvSpPr txBox="1"/>
          <p:nvPr/>
        </p:nvSpPr>
        <p:spPr>
          <a:xfrm>
            <a:off x="188640" y="3358952"/>
            <a:ext cx="207640" cy="153888"/>
          </a:xfrm>
          <a:prstGeom prst="rect">
            <a:avLst/>
          </a:prstGeom>
          <a:noFill/>
        </p:spPr>
        <p:txBody>
          <a:bodyPr wrap="square" lIns="0" tIns="0" rIns="0" bIns="0" rtlCol="0">
            <a:spAutoFit/>
          </a:bodyPr>
          <a:lstStyle/>
          <a:p>
            <a:r>
              <a:rPr lang="en-US" sz="1000" b="1" dirty="0">
                <a:latin typeface="Arial" pitchFamily="34" charset="0"/>
                <a:cs typeface="Arial" pitchFamily="34" charset="0"/>
              </a:rPr>
              <a:t>d</a:t>
            </a:r>
            <a:endParaRPr lang="x-none" sz="1000" b="1" dirty="0">
              <a:latin typeface="Arial" pitchFamily="34" charset="0"/>
              <a:cs typeface="Arial" pitchFamily="34" charset="0"/>
            </a:endParaRPr>
          </a:p>
        </p:txBody>
      </p:sp>
      <p:grpSp>
        <p:nvGrpSpPr>
          <p:cNvPr id="2" name="组合 91"/>
          <p:cNvGrpSpPr/>
          <p:nvPr/>
        </p:nvGrpSpPr>
        <p:grpSpPr>
          <a:xfrm>
            <a:off x="4221088" y="112911"/>
            <a:ext cx="2133020" cy="1691899"/>
            <a:chOff x="3816260" y="200471"/>
            <a:chExt cx="2133020" cy="1691899"/>
          </a:xfrm>
        </p:grpSpPr>
        <p:sp>
          <p:nvSpPr>
            <p:cNvPr id="73" name="TextBox 72">
              <a:extLst>
                <a:ext uri="{FF2B5EF4-FFF2-40B4-BE49-F238E27FC236}">
                  <a16:creationId xmlns:a16="http://schemas.microsoft.com/office/drawing/2014/main" xmlns="" id="{658015B9-B6D8-6C4F-AD52-EF0EDF26A0FE}"/>
                </a:ext>
              </a:extLst>
            </p:cNvPr>
            <p:cNvSpPr txBox="1"/>
            <p:nvPr/>
          </p:nvSpPr>
          <p:spPr>
            <a:xfrm>
              <a:off x="4077072" y="1676926"/>
              <a:ext cx="1872208" cy="107722"/>
            </a:xfrm>
            <a:prstGeom prst="rect">
              <a:avLst/>
            </a:prstGeom>
            <a:noFill/>
          </p:spPr>
          <p:txBody>
            <a:bodyPr wrap="square" lIns="0" tIns="0" rIns="0" bIns="0" rtlCol="0">
              <a:spAutoFit/>
            </a:bodyPr>
            <a:lstStyle/>
            <a:p>
              <a:r>
                <a:rPr lang="en-US" sz="700" dirty="0">
                  <a:latin typeface="Arial" pitchFamily="34" charset="0"/>
                  <a:cs typeface="Arial" pitchFamily="34" charset="0"/>
                </a:rPr>
                <a:t>    0                              5                             10</a:t>
              </a:r>
              <a:endParaRPr lang="x-none" sz="700" dirty="0">
                <a:latin typeface="Arial" pitchFamily="34" charset="0"/>
                <a:cs typeface="Arial" pitchFamily="34" charset="0"/>
              </a:endParaRPr>
            </a:p>
          </p:txBody>
        </p:sp>
        <p:sp>
          <p:nvSpPr>
            <p:cNvPr id="74" name="TextBox 73">
              <a:extLst>
                <a:ext uri="{FF2B5EF4-FFF2-40B4-BE49-F238E27FC236}">
                  <a16:creationId xmlns:a16="http://schemas.microsoft.com/office/drawing/2014/main" xmlns="" id="{658015B9-B6D8-6C4F-AD52-EF0EDF26A0FE}"/>
                </a:ext>
              </a:extLst>
            </p:cNvPr>
            <p:cNvSpPr txBox="1"/>
            <p:nvPr/>
          </p:nvSpPr>
          <p:spPr>
            <a:xfrm>
              <a:off x="4221088" y="1784648"/>
              <a:ext cx="1584176"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Abundance threshold</a:t>
              </a:r>
            </a:p>
          </p:txBody>
        </p:sp>
        <p:sp>
          <p:nvSpPr>
            <p:cNvPr id="76" name="TextBox 75">
              <a:extLst>
                <a:ext uri="{FF2B5EF4-FFF2-40B4-BE49-F238E27FC236}">
                  <a16:creationId xmlns:a16="http://schemas.microsoft.com/office/drawing/2014/main" xmlns="" id="{658015B9-B6D8-6C4F-AD52-EF0EDF26A0FE}"/>
                </a:ext>
              </a:extLst>
            </p:cNvPr>
            <p:cNvSpPr txBox="1"/>
            <p:nvPr/>
          </p:nvSpPr>
          <p:spPr>
            <a:xfrm>
              <a:off x="3861048" y="1496616"/>
              <a:ext cx="20764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    0</a:t>
              </a:r>
              <a:endParaRPr lang="x-none" sz="700" dirty="0">
                <a:latin typeface="Arial" pitchFamily="34" charset="0"/>
                <a:cs typeface="Arial" pitchFamily="34" charset="0"/>
              </a:endParaRPr>
            </a:p>
          </p:txBody>
        </p:sp>
        <p:sp>
          <p:nvSpPr>
            <p:cNvPr id="77" name="TextBox 76">
              <a:extLst>
                <a:ext uri="{FF2B5EF4-FFF2-40B4-BE49-F238E27FC236}">
                  <a16:creationId xmlns:a16="http://schemas.microsoft.com/office/drawing/2014/main" xmlns="" id="{658015B9-B6D8-6C4F-AD52-EF0EDF26A0FE}"/>
                </a:ext>
              </a:extLst>
            </p:cNvPr>
            <p:cNvSpPr txBox="1"/>
            <p:nvPr/>
          </p:nvSpPr>
          <p:spPr>
            <a:xfrm>
              <a:off x="3861048" y="884838"/>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   0.5</a:t>
              </a:r>
              <a:endParaRPr lang="x-none" sz="700" dirty="0">
                <a:latin typeface="Arial" pitchFamily="34" charset="0"/>
                <a:cs typeface="Arial" pitchFamily="34" charset="0"/>
              </a:endParaRPr>
            </a:p>
          </p:txBody>
        </p:sp>
        <p:sp>
          <p:nvSpPr>
            <p:cNvPr id="80" name="TextBox 79">
              <a:extLst>
                <a:ext uri="{FF2B5EF4-FFF2-40B4-BE49-F238E27FC236}">
                  <a16:creationId xmlns:a16="http://schemas.microsoft.com/office/drawing/2014/main" xmlns="" id="{658015B9-B6D8-6C4F-AD52-EF0EDF26A0FE}"/>
                </a:ext>
              </a:extLst>
            </p:cNvPr>
            <p:cNvSpPr txBox="1"/>
            <p:nvPr/>
          </p:nvSpPr>
          <p:spPr>
            <a:xfrm>
              <a:off x="3861048" y="236766"/>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   1</a:t>
              </a:r>
              <a:endParaRPr lang="x-none" sz="700" dirty="0">
                <a:latin typeface="Arial" pitchFamily="34" charset="0"/>
                <a:cs typeface="Arial" pitchFamily="34" charset="0"/>
              </a:endParaRPr>
            </a:p>
          </p:txBody>
        </p:sp>
        <p:pic>
          <p:nvPicPr>
            <p:cNvPr id="81" name="图片 80" descr="CM_curves.emf"/>
            <p:cNvPicPr>
              <a:picLocks noChangeAspect="1"/>
            </p:cNvPicPr>
            <p:nvPr/>
          </p:nvPicPr>
          <p:blipFill>
            <a:blip r:embed="rId2" cstate="print"/>
            <a:stretch>
              <a:fillRect/>
            </a:stretch>
          </p:blipFill>
          <p:spPr>
            <a:xfrm>
              <a:off x="4077072" y="234000"/>
              <a:ext cx="1836522" cy="1440000"/>
            </a:xfrm>
            <a:prstGeom prst="rect">
              <a:avLst/>
            </a:prstGeom>
          </p:spPr>
        </p:pic>
        <p:sp>
          <p:nvSpPr>
            <p:cNvPr id="82" name="TextBox 81"/>
            <p:cNvSpPr txBox="1"/>
            <p:nvPr/>
          </p:nvSpPr>
          <p:spPr>
            <a:xfrm rot="16200000">
              <a:off x="3150041" y="866690"/>
              <a:ext cx="1440160"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Consistency</a:t>
              </a:r>
            </a:p>
          </p:txBody>
        </p:sp>
        <p:cxnSp>
          <p:nvCxnSpPr>
            <p:cNvPr id="88" name="直接连接符 87"/>
            <p:cNvCxnSpPr/>
            <p:nvPr/>
          </p:nvCxnSpPr>
          <p:spPr>
            <a:xfrm>
              <a:off x="4941168" y="524218"/>
              <a:ext cx="21602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941168" y="740242"/>
              <a:ext cx="216024"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xmlns="" id="{658015B9-B6D8-6C4F-AD52-EF0EDF26A0FE}"/>
                </a:ext>
              </a:extLst>
            </p:cNvPr>
            <p:cNvSpPr txBox="1"/>
            <p:nvPr/>
          </p:nvSpPr>
          <p:spPr>
            <a:xfrm>
              <a:off x="5229200" y="488504"/>
              <a:ext cx="620688" cy="107722"/>
            </a:xfrm>
            <a:prstGeom prst="rect">
              <a:avLst/>
            </a:prstGeom>
            <a:noFill/>
          </p:spPr>
          <p:txBody>
            <a:bodyPr wrap="square" lIns="0" tIns="0" rIns="0" bIns="0" rtlCol="0">
              <a:spAutoFit/>
            </a:bodyPr>
            <a:lstStyle/>
            <a:p>
              <a:r>
                <a:rPr lang="en-US" sz="700" dirty="0">
                  <a:latin typeface="Arial" pitchFamily="34" charset="0"/>
                  <a:cs typeface="Arial" pitchFamily="34" charset="0"/>
                </a:rPr>
                <a:t>Method X</a:t>
              </a:r>
              <a:endParaRPr lang="x-none" sz="700" dirty="0">
                <a:latin typeface="Arial" pitchFamily="34" charset="0"/>
                <a:cs typeface="Arial" pitchFamily="34" charset="0"/>
              </a:endParaRPr>
            </a:p>
          </p:txBody>
        </p:sp>
        <p:sp>
          <p:nvSpPr>
            <p:cNvPr id="91" name="TextBox 90">
              <a:extLst>
                <a:ext uri="{FF2B5EF4-FFF2-40B4-BE49-F238E27FC236}">
                  <a16:creationId xmlns:a16="http://schemas.microsoft.com/office/drawing/2014/main" xmlns="" id="{658015B9-B6D8-6C4F-AD52-EF0EDF26A0FE}"/>
                </a:ext>
              </a:extLst>
            </p:cNvPr>
            <p:cNvSpPr txBox="1"/>
            <p:nvPr/>
          </p:nvSpPr>
          <p:spPr>
            <a:xfrm>
              <a:off x="5229200" y="704528"/>
              <a:ext cx="620688" cy="107722"/>
            </a:xfrm>
            <a:prstGeom prst="rect">
              <a:avLst/>
            </a:prstGeom>
            <a:noFill/>
          </p:spPr>
          <p:txBody>
            <a:bodyPr wrap="square" lIns="0" tIns="0" rIns="0" bIns="0" rtlCol="0">
              <a:spAutoFit/>
            </a:bodyPr>
            <a:lstStyle/>
            <a:p>
              <a:r>
                <a:rPr lang="en-US" sz="700" dirty="0">
                  <a:latin typeface="Arial" pitchFamily="34" charset="0"/>
                  <a:cs typeface="Arial" pitchFamily="34" charset="0"/>
                </a:rPr>
                <a:t>Method Y</a:t>
              </a:r>
              <a:endParaRPr lang="x-none" sz="700" dirty="0">
                <a:latin typeface="Arial" pitchFamily="34" charset="0"/>
                <a:cs typeface="Arial" pitchFamily="34" charset="0"/>
              </a:endParaRPr>
            </a:p>
          </p:txBody>
        </p:sp>
      </p:grpSp>
      <p:sp>
        <p:nvSpPr>
          <p:cNvPr id="5122" name="Rectangle 2"/>
          <p:cNvSpPr>
            <a:spLocks noChangeArrowheads="1"/>
          </p:cNvSpPr>
          <p:nvPr/>
        </p:nvSpPr>
        <p:spPr bwMode="auto">
          <a:xfrm>
            <a:off x="0" y="-87560"/>
            <a:ext cx="6858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3" name="Rectangle 3"/>
          <p:cNvSpPr>
            <a:spLocks noChangeArrowheads="1"/>
          </p:cNvSpPr>
          <p:nvPr/>
        </p:nvSpPr>
        <p:spPr bwMode="auto">
          <a:xfrm>
            <a:off x="0" y="763340"/>
            <a:ext cx="6858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grpSp>
        <p:nvGrpSpPr>
          <p:cNvPr id="3" name="组合 305"/>
          <p:cNvGrpSpPr/>
          <p:nvPr/>
        </p:nvGrpSpPr>
        <p:grpSpPr>
          <a:xfrm>
            <a:off x="332656" y="112912"/>
            <a:ext cx="3816424" cy="1643650"/>
            <a:chOff x="332656" y="200472"/>
            <a:chExt cx="3816424" cy="1643650"/>
          </a:xfrm>
        </p:grpSpPr>
        <p:grpSp>
          <p:nvGrpSpPr>
            <p:cNvPr id="4" name="组合 288"/>
            <p:cNvGrpSpPr/>
            <p:nvPr/>
          </p:nvGrpSpPr>
          <p:grpSpPr>
            <a:xfrm>
              <a:off x="332656" y="200472"/>
              <a:ext cx="3816424" cy="1296144"/>
              <a:chOff x="260648" y="128464"/>
              <a:chExt cx="3816424" cy="1296144"/>
            </a:xfrm>
          </p:grpSpPr>
          <p:sp>
            <p:nvSpPr>
              <p:cNvPr id="93" name="矩形 92"/>
              <p:cNvSpPr/>
              <p:nvPr/>
            </p:nvSpPr>
            <p:spPr>
              <a:xfrm>
                <a:off x="260648" y="272480"/>
                <a:ext cx="1080120" cy="1152128"/>
              </a:xfrm>
              <a:prstGeom prst="rect">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流程图: 联系 94"/>
              <p:cNvSpPr>
                <a:spLocks noChangeAspect="1"/>
              </p:cNvSpPr>
              <p:nvPr/>
            </p:nvSpPr>
            <p:spPr>
              <a:xfrm>
                <a:off x="305416" y="344488"/>
                <a:ext cx="288000" cy="288000"/>
              </a:xfrm>
              <a:prstGeom prst="flowChartConnector">
                <a:avLst/>
              </a:prstGeom>
              <a:solidFill>
                <a:schemeClr val="tx2">
                  <a:lumMod val="40000"/>
                  <a:lumOff val="60000"/>
                  <a:alpha val="2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直接连接符 96"/>
              <p:cNvCxnSpPr>
                <a:endCxn id="95" idx="6"/>
              </p:cNvCxnSpPr>
              <p:nvPr/>
            </p:nvCxnSpPr>
            <p:spPr>
              <a:xfrm flipV="1">
                <a:off x="305416" y="488488"/>
                <a:ext cx="288000" cy="16"/>
              </a:xfrm>
              <a:prstGeom prst="line">
                <a:avLst/>
              </a:prstGeom>
            </p:spPr>
            <p:style>
              <a:lnRef idx="1">
                <a:schemeClr val="accent1"/>
              </a:lnRef>
              <a:fillRef idx="0">
                <a:schemeClr val="accent1"/>
              </a:fillRef>
              <a:effectRef idx="0">
                <a:schemeClr val="accent1"/>
              </a:effectRef>
              <a:fontRef idx="minor">
                <a:schemeClr val="tx1"/>
              </a:fontRef>
            </p:style>
          </p:cxnSp>
          <p:sp>
            <p:nvSpPr>
              <p:cNvPr id="100" name="流程图: 联系 99"/>
              <p:cNvSpPr>
                <a:spLocks noChangeAspect="1"/>
              </p:cNvSpPr>
              <p:nvPr/>
            </p:nvSpPr>
            <p:spPr>
              <a:xfrm>
                <a:off x="764704" y="344488"/>
                <a:ext cx="288000" cy="288000"/>
              </a:xfrm>
              <a:prstGeom prst="flowChartConnector">
                <a:avLst/>
              </a:prstGeom>
              <a:solidFill>
                <a:schemeClr val="tx2">
                  <a:lumMod val="40000"/>
                  <a:lumOff val="60000"/>
                  <a:alpha val="2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p:cNvCxnSpPr>
                <a:endCxn id="100" idx="6"/>
              </p:cNvCxnSpPr>
              <p:nvPr/>
            </p:nvCxnSpPr>
            <p:spPr>
              <a:xfrm flipV="1">
                <a:off x="764704" y="488488"/>
                <a:ext cx="288000" cy="16"/>
              </a:xfrm>
              <a:prstGeom prst="line">
                <a:avLst/>
              </a:prstGeom>
            </p:spPr>
            <p:style>
              <a:lnRef idx="1">
                <a:schemeClr val="accent1"/>
              </a:lnRef>
              <a:fillRef idx="0">
                <a:schemeClr val="accent1"/>
              </a:fillRef>
              <a:effectRef idx="0">
                <a:schemeClr val="accent1"/>
              </a:effectRef>
              <a:fontRef idx="minor">
                <a:schemeClr val="tx1"/>
              </a:fontRef>
            </p:style>
          </p:cxnSp>
          <p:sp>
            <p:nvSpPr>
              <p:cNvPr id="155" name="矩形 154"/>
              <p:cNvSpPr/>
              <p:nvPr/>
            </p:nvSpPr>
            <p:spPr>
              <a:xfrm>
                <a:off x="1412776" y="272480"/>
                <a:ext cx="1080120" cy="1152128"/>
              </a:xfrm>
              <a:prstGeom prst="rect">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TextBox 172">
                <a:extLst>
                  <a:ext uri="{FF2B5EF4-FFF2-40B4-BE49-F238E27FC236}">
                    <a16:creationId xmlns:a16="http://schemas.microsoft.com/office/drawing/2014/main" xmlns="" id="{658015B9-B6D8-6C4F-AD52-EF0EDF26A0FE}"/>
                  </a:ext>
                </a:extLst>
              </p:cNvPr>
              <p:cNvSpPr txBox="1"/>
              <p:nvPr/>
            </p:nvSpPr>
            <p:spPr>
              <a:xfrm>
                <a:off x="332656" y="377992"/>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A</a:t>
                </a:r>
              </a:p>
            </p:txBody>
          </p:sp>
          <p:sp>
            <p:nvSpPr>
              <p:cNvPr id="174" name="TextBox 173">
                <a:extLst>
                  <a:ext uri="{FF2B5EF4-FFF2-40B4-BE49-F238E27FC236}">
                    <a16:creationId xmlns:a16="http://schemas.microsoft.com/office/drawing/2014/main" xmlns="" id="{658015B9-B6D8-6C4F-AD52-EF0EDF26A0FE}"/>
                  </a:ext>
                </a:extLst>
              </p:cNvPr>
              <p:cNvSpPr txBox="1"/>
              <p:nvPr/>
            </p:nvSpPr>
            <p:spPr>
              <a:xfrm>
                <a:off x="332656" y="485992"/>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5</a:t>
                </a:r>
              </a:p>
            </p:txBody>
          </p:sp>
          <p:grpSp>
            <p:nvGrpSpPr>
              <p:cNvPr id="5" name="组合 176"/>
              <p:cNvGrpSpPr/>
              <p:nvPr/>
            </p:nvGrpSpPr>
            <p:grpSpPr>
              <a:xfrm>
                <a:off x="792000" y="377992"/>
                <a:ext cx="216024" cy="215722"/>
                <a:chOff x="764704" y="450000"/>
                <a:chExt cx="216024" cy="215722"/>
              </a:xfrm>
            </p:grpSpPr>
            <p:sp>
              <p:nvSpPr>
                <p:cNvPr id="175" name="TextBox 174">
                  <a:extLst>
                    <a:ext uri="{FF2B5EF4-FFF2-40B4-BE49-F238E27FC236}">
                      <a16:creationId xmlns:a16="http://schemas.microsoft.com/office/drawing/2014/main" xmlns="" id="{658015B9-B6D8-6C4F-AD52-EF0EDF26A0FE}"/>
                    </a:ext>
                  </a:extLst>
                </p:cNvPr>
                <p:cNvSpPr txBox="1"/>
                <p:nvPr/>
              </p:nvSpPr>
              <p:spPr>
                <a:xfrm>
                  <a:off x="764704" y="450000"/>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B   </a:t>
                  </a:r>
                </a:p>
              </p:txBody>
            </p:sp>
            <p:sp>
              <p:nvSpPr>
                <p:cNvPr id="176" name="TextBox 175">
                  <a:extLst>
                    <a:ext uri="{FF2B5EF4-FFF2-40B4-BE49-F238E27FC236}">
                      <a16:creationId xmlns:a16="http://schemas.microsoft.com/office/drawing/2014/main" xmlns="" id="{658015B9-B6D8-6C4F-AD52-EF0EDF26A0FE}"/>
                    </a:ext>
                  </a:extLst>
                </p:cNvPr>
                <p:cNvSpPr txBox="1"/>
                <p:nvPr/>
              </p:nvSpPr>
              <p:spPr>
                <a:xfrm>
                  <a:off x="764704" y="558000"/>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7           </a:t>
                  </a:r>
                </a:p>
              </p:txBody>
            </p:sp>
          </p:grpSp>
          <p:sp>
            <p:nvSpPr>
              <p:cNvPr id="180" name="流程图: 联系 179"/>
              <p:cNvSpPr>
                <a:spLocks noChangeAspect="1"/>
              </p:cNvSpPr>
              <p:nvPr/>
            </p:nvSpPr>
            <p:spPr>
              <a:xfrm>
                <a:off x="332656" y="1064600"/>
                <a:ext cx="288000" cy="288000"/>
              </a:xfrm>
              <a:prstGeom prst="flowChartConnector">
                <a:avLst/>
              </a:prstGeom>
              <a:solidFill>
                <a:schemeClr val="tx2">
                  <a:lumMod val="40000"/>
                  <a:lumOff val="60000"/>
                  <a:alpha val="2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1" name="直接连接符 180"/>
              <p:cNvCxnSpPr>
                <a:endCxn id="180" idx="6"/>
              </p:cNvCxnSpPr>
              <p:nvPr/>
            </p:nvCxnSpPr>
            <p:spPr>
              <a:xfrm flipV="1">
                <a:off x="332656" y="1208600"/>
                <a:ext cx="288000" cy="16"/>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组合 181"/>
              <p:cNvGrpSpPr/>
              <p:nvPr/>
            </p:nvGrpSpPr>
            <p:grpSpPr>
              <a:xfrm>
                <a:off x="359952" y="1098104"/>
                <a:ext cx="216024" cy="215722"/>
                <a:chOff x="764704" y="450000"/>
                <a:chExt cx="216024" cy="215722"/>
              </a:xfrm>
            </p:grpSpPr>
            <p:sp>
              <p:nvSpPr>
                <p:cNvPr id="183" name="TextBox 182">
                  <a:extLst>
                    <a:ext uri="{FF2B5EF4-FFF2-40B4-BE49-F238E27FC236}">
                      <a16:creationId xmlns:a16="http://schemas.microsoft.com/office/drawing/2014/main" xmlns="" id="{658015B9-B6D8-6C4F-AD52-EF0EDF26A0FE}"/>
                    </a:ext>
                  </a:extLst>
                </p:cNvPr>
                <p:cNvSpPr txBox="1"/>
                <p:nvPr/>
              </p:nvSpPr>
              <p:spPr>
                <a:xfrm>
                  <a:off x="764704" y="450000"/>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E   </a:t>
                  </a:r>
                </a:p>
              </p:txBody>
            </p:sp>
            <p:sp>
              <p:nvSpPr>
                <p:cNvPr id="184" name="TextBox 183">
                  <a:extLst>
                    <a:ext uri="{FF2B5EF4-FFF2-40B4-BE49-F238E27FC236}">
                      <a16:creationId xmlns:a16="http://schemas.microsoft.com/office/drawing/2014/main" xmlns="" id="{658015B9-B6D8-6C4F-AD52-EF0EDF26A0FE}"/>
                    </a:ext>
                  </a:extLst>
                </p:cNvPr>
                <p:cNvSpPr txBox="1"/>
                <p:nvPr/>
              </p:nvSpPr>
              <p:spPr>
                <a:xfrm>
                  <a:off x="764704" y="558000"/>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3           </a:t>
                  </a:r>
                </a:p>
              </p:txBody>
            </p:sp>
          </p:grpSp>
          <p:grpSp>
            <p:nvGrpSpPr>
              <p:cNvPr id="7" name="组合 193"/>
              <p:cNvGrpSpPr/>
              <p:nvPr/>
            </p:nvGrpSpPr>
            <p:grpSpPr>
              <a:xfrm>
                <a:off x="1007416" y="1064568"/>
                <a:ext cx="288000" cy="288000"/>
                <a:chOff x="980760" y="1136576"/>
                <a:chExt cx="288000" cy="288000"/>
              </a:xfrm>
            </p:grpSpPr>
            <p:sp>
              <p:nvSpPr>
                <p:cNvPr id="189" name="流程图: 联系 188"/>
                <p:cNvSpPr>
                  <a:spLocks noChangeAspect="1"/>
                </p:cNvSpPr>
                <p:nvPr/>
              </p:nvSpPr>
              <p:spPr>
                <a:xfrm>
                  <a:off x="980760" y="1136576"/>
                  <a:ext cx="288000" cy="288000"/>
                </a:xfrm>
                <a:prstGeom prst="flowChartConnector">
                  <a:avLst/>
                </a:prstGeom>
                <a:solidFill>
                  <a:schemeClr val="tx2">
                    <a:lumMod val="40000"/>
                    <a:lumOff val="60000"/>
                    <a:alpha val="2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p:cNvCxnSpPr>
                  <a:endCxn id="189" idx="6"/>
                </p:cNvCxnSpPr>
                <p:nvPr/>
              </p:nvCxnSpPr>
              <p:spPr>
                <a:xfrm flipV="1">
                  <a:off x="980760" y="1280576"/>
                  <a:ext cx="288000" cy="16"/>
                </a:xfrm>
                <a:prstGeom prst="line">
                  <a:avLst/>
                </a:prstGeom>
              </p:spPr>
              <p:style>
                <a:lnRef idx="1">
                  <a:schemeClr val="accent1"/>
                </a:lnRef>
                <a:fillRef idx="0">
                  <a:schemeClr val="accent1"/>
                </a:fillRef>
                <a:effectRef idx="0">
                  <a:schemeClr val="accent1"/>
                </a:effectRef>
                <a:fontRef idx="minor">
                  <a:schemeClr val="tx1"/>
                </a:fontRef>
              </p:style>
            </p:cxnSp>
            <p:grpSp>
              <p:nvGrpSpPr>
                <p:cNvPr id="8" name="组合 190"/>
                <p:cNvGrpSpPr/>
                <p:nvPr/>
              </p:nvGrpSpPr>
              <p:grpSpPr>
                <a:xfrm>
                  <a:off x="1008056" y="1170080"/>
                  <a:ext cx="216024" cy="215722"/>
                  <a:chOff x="764704" y="450000"/>
                  <a:chExt cx="216024" cy="215722"/>
                </a:xfrm>
              </p:grpSpPr>
              <p:sp>
                <p:nvSpPr>
                  <p:cNvPr id="192" name="TextBox 191">
                    <a:extLst>
                      <a:ext uri="{FF2B5EF4-FFF2-40B4-BE49-F238E27FC236}">
                        <a16:creationId xmlns:a16="http://schemas.microsoft.com/office/drawing/2014/main" xmlns="" id="{658015B9-B6D8-6C4F-AD52-EF0EDF26A0FE}"/>
                      </a:ext>
                    </a:extLst>
                  </p:cNvPr>
                  <p:cNvSpPr txBox="1"/>
                  <p:nvPr/>
                </p:nvSpPr>
                <p:spPr>
                  <a:xfrm>
                    <a:off x="764704" y="450000"/>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G   </a:t>
                    </a:r>
                  </a:p>
                </p:txBody>
              </p:sp>
              <p:sp>
                <p:nvSpPr>
                  <p:cNvPr id="193" name="TextBox 192">
                    <a:extLst>
                      <a:ext uri="{FF2B5EF4-FFF2-40B4-BE49-F238E27FC236}">
                        <a16:creationId xmlns:a16="http://schemas.microsoft.com/office/drawing/2014/main" xmlns="" id="{658015B9-B6D8-6C4F-AD52-EF0EDF26A0FE}"/>
                      </a:ext>
                    </a:extLst>
                  </p:cNvPr>
                  <p:cNvSpPr txBox="1"/>
                  <p:nvPr/>
                </p:nvSpPr>
                <p:spPr>
                  <a:xfrm>
                    <a:off x="764704" y="558000"/>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10           </a:t>
                    </a:r>
                  </a:p>
                </p:txBody>
              </p:sp>
            </p:grpSp>
          </p:grpSp>
          <p:grpSp>
            <p:nvGrpSpPr>
              <p:cNvPr id="9" name="组合 197"/>
              <p:cNvGrpSpPr/>
              <p:nvPr/>
            </p:nvGrpSpPr>
            <p:grpSpPr>
              <a:xfrm>
                <a:off x="665416" y="1064600"/>
                <a:ext cx="288000" cy="288000"/>
                <a:chOff x="665416" y="1136608"/>
                <a:chExt cx="288000" cy="288000"/>
              </a:xfrm>
            </p:grpSpPr>
            <p:grpSp>
              <p:nvGrpSpPr>
                <p:cNvPr id="10" name="组合 116"/>
                <p:cNvGrpSpPr/>
                <p:nvPr/>
              </p:nvGrpSpPr>
              <p:grpSpPr>
                <a:xfrm>
                  <a:off x="665416" y="1136608"/>
                  <a:ext cx="288000" cy="288000"/>
                  <a:chOff x="404664" y="488504"/>
                  <a:chExt cx="288000" cy="288000"/>
                </a:xfrm>
                <a:solidFill>
                  <a:schemeClr val="accent6">
                    <a:alpha val="20000"/>
                  </a:schemeClr>
                </a:solidFill>
              </p:grpSpPr>
              <p:sp>
                <p:nvSpPr>
                  <p:cNvPr id="118" name="流程图: 联系 117"/>
                  <p:cNvSpPr>
                    <a:spLocks noChangeAspect="1"/>
                  </p:cNvSpPr>
                  <p:nvPr/>
                </p:nvSpPr>
                <p:spPr>
                  <a:xfrm>
                    <a:off x="404664" y="488504"/>
                    <a:ext cx="288000" cy="288000"/>
                  </a:xfrm>
                  <a:prstGeom prst="flowChartConnector">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9" name="直接连接符 118"/>
                  <p:cNvCxnSpPr>
                    <a:endCxn id="118" idx="6"/>
                  </p:cNvCxnSpPr>
                  <p:nvPr/>
                </p:nvCxnSpPr>
                <p:spPr>
                  <a:xfrm flipV="1">
                    <a:off x="404664" y="632504"/>
                    <a:ext cx="288000" cy="16"/>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1" name="组合 196"/>
                <p:cNvGrpSpPr/>
                <p:nvPr/>
              </p:nvGrpSpPr>
              <p:grpSpPr>
                <a:xfrm>
                  <a:off x="692696" y="1170000"/>
                  <a:ext cx="216024" cy="215722"/>
                  <a:chOff x="692696" y="1208886"/>
                  <a:chExt cx="216024" cy="215722"/>
                </a:xfrm>
              </p:grpSpPr>
              <p:sp>
                <p:nvSpPr>
                  <p:cNvPr id="195" name="TextBox 194">
                    <a:extLst>
                      <a:ext uri="{FF2B5EF4-FFF2-40B4-BE49-F238E27FC236}">
                        <a16:creationId xmlns:a16="http://schemas.microsoft.com/office/drawing/2014/main" xmlns="" id="{658015B9-B6D8-6C4F-AD52-EF0EDF26A0FE}"/>
                      </a:ext>
                    </a:extLst>
                  </p:cNvPr>
                  <p:cNvSpPr txBox="1"/>
                  <p:nvPr/>
                </p:nvSpPr>
                <p:spPr>
                  <a:xfrm>
                    <a:off x="692696" y="1208886"/>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F   </a:t>
                    </a:r>
                  </a:p>
                </p:txBody>
              </p:sp>
              <p:sp>
                <p:nvSpPr>
                  <p:cNvPr id="196" name="TextBox 195">
                    <a:extLst>
                      <a:ext uri="{FF2B5EF4-FFF2-40B4-BE49-F238E27FC236}">
                        <a16:creationId xmlns:a16="http://schemas.microsoft.com/office/drawing/2014/main" xmlns="" id="{658015B9-B6D8-6C4F-AD52-EF0EDF26A0FE}"/>
                      </a:ext>
                    </a:extLst>
                  </p:cNvPr>
                  <p:cNvSpPr txBox="1"/>
                  <p:nvPr/>
                </p:nvSpPr>
                <p:spPr>
                  <a:xfrm>
                    <a:off x="692696" y="1316886"/>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0.9          </a:t>
                    </a:r>
                  </a:p>
                </p:txBody>
              </p:sp>
            </p:grpSp>
          </p:grpSp>
          <p:grpSp>
            <p:nvGrpSpPr>
              <p:cNvPr id="12" name="组合 198"/>
              <p:cNvGrpSpPr/>
              <p:nvPr/>
            </p:nvGrpSpPr>
            <p:grpSpPr>
              <a:xfrm>
                <a:off x="476672" y="704528"/>
                <a:ext cx="288000" cy="288000"/>
                <a:chOff x="665416" y="1136608"/>
                <a:chExt cx="288000" cy="288000"/>
              </a:xfrm>
            </p:grpSpPr>
            <p:grpSp>
              <p:nvGrpSpPr>
                <p:cNvPr id="13" name="组合 116"/>
                <p:cNvGrpSpPr/>
                <p:nvPr/>
              </p:nvGrpSpPr>
              <p:grpSpPr>
                <a:xfrm>
                  <a:off x="665416" y="1136608"/>
                  <a:ext cx="288000" cy="288000"/>
                  <a:chOff x="404664" y="488504"/>
                  <a:chExt cx="288000" cy="288000"/>
                </a:xfrm>
                <a:solidFill>
                  <a:schemeClr val="accent6">
                    <a:alpha val="20000"/>
                  </a:schemeClr>
                </a:solidFill>
              </p:grpSpPr>
              <p:sp>
                <p:nvSpPr>
                  <p:cNvPr id="204" name="流程图: 联系 203"/>
                  <p:cNvSpPr>
                    <a:spLocks noChangeAspect="1"/>
                  </p:cNvSpPr>
                  <p:nvPr/>
                </p:nvSpPr>
                <p:spPr>
                  <a:xfrm>
                    <a:off x="404664" y="488504"/>
                    <a:ext cx="288000" cy="288000"/>
                  </a:xfrm>
                  <a:prstGeom prst="flowChartConnector">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5" name="直接连接符 204"/>
                  <p:cNvCxnSpPr>
                    <a:endCxn id="204" idx="6"/>
                  </p:cNvCxnSpPr>
                  <p:nvPr/>
                </p:nvCxnSpPr>
                <p:spPr>
                  <a:xfrm flipV="1">
                    <a:off x="404664" y="632504"/>
                    <a:ext cx="288000" cy="16"/>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4" name="组合 196"/>
                <p:cNvGrpSpPr/>
                <p:nvPr/>
              </p:nvGrpSpPr>
              <p:grpSpPr>
                <a:xfrm>
                  <a:off x="692696" y="1170000"/>
                  <a:ext cx="216024" cy="215722"/>
                  <a:chOff x="692696" y="1208886"/>
                  <a:chExt cx="216024" cy="215722"/>
                </a:xfrm>
              </p:grpSpPr>
              <p:sp>
                <p:nvSpPr>
                  <p:cNvPr id="202" name="TextBox 201">
                    <a:extLst>
                      <a:ext uri="{FF2B5EF4-FFF2-40B4-BE49-F238E27FC236}">
                        <a16:creationId xmlns:a16="http://schemas.microsoft.com/office/drawing/2014/main" xmlns="" id="{658015B9-B6D8-6C4F-AD52-EF0EDF26A0FE}"/>
                      </a:ext>
                    </a:extLst>
                  </p:cNvPr>
                  <p:cNvSpPr txBox="1"/>
                  <p:nvPr/>
                </p:nvSpPr>
                <p:spPr>
                  <a:xfrm>
                    <a:off x="692696" y="1208886"/>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C </a:t>
                    </a:r>
                  </a:p>
                </p:txBody>
              </p:sp>
              <p:sp>
                <p:nvSpPr>
                  <p:cNvPr id="203" name="TextBox 202">
                    <a:extLst>
                      <a:ext uri="{FF2B5EF4-FFF2-40B4-BE49-F238E27FC236}">
                        <a16:creationId xmlns:a16="http://schemas.microsoft.com/office/drawing/2014/main" xmlns="" id="{658015B9-B6D8-6C4F-AD52-EF0EDF26A0FE}"/>
                      </a:ext>
                    </a:extLst>
                  </p:cNvPr>
                  <p:cNvSpPr txBox="1"/>
                  <p:nvPr/>
                </p:nvSpPr>
                <p:spPr>
                  <a:xfrm>
                    <a:off x="692696" y="1316886"/>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0.1           </a:t>
                    </a:r>
                  </a:p>
                </p:txBody>
              </p:sp>
            </p:grpSp>
          </p:grpSp>
          <p:grpSp>
            <p:nvGrpSpPr>
              <p:cNvPr id="15" name="组合 205"/>
              <p:cNvGrpSpPr/>
              <p:nvPr/>
            </p:nvGrpSpPr>
            <p:grpSpPr>
              <a:xfrm>
                <a:off x="908752" y="704528"/>
                <a:ext cx="288000" cy="288000"/>
                <a:chOff x="665416" y="1136608"/>
                <a:chExt cx="288000" cy="288000"/>
              </a:xfrm>
            </p:grpSpPr>
            <p:grpSp>
              <p:nvGrpSpPr>
                <p:cNvPr id="16" name="组合 116"/>
                <p:cNvGrpSpPr/>
                <p:nvPr/>
              </p:nvGrpSpPr>
              <p:grpSpPr>
                <a:xfrm>
                  <a:off x="665416" y="1136608"/>
                  <a:ext cx="288000" cy="288000"/>
                  <a:chOff x="404664" y="488504"/>
                  <a:chExt cx="288000" cy="288000"/>
                </a:xfrm>
                <a:solidFill>
                  <a:schemeClr val="accent6">
                    <a:alpha val="20000"/>
                  </a:schemeClr>
                </a:solidFill>
              </p:grpSpPr>
              <p:sp>
                <p:nvSpPr>
                  <p:cNvPr id="211" name="流程图: 联系 210"/>
                  <p:cNvSpPr>
                    <a:spLocks noChangeAspect="1"/>
                  </p:cNvSpPr>
                  <p:nvPr/>
                </p:nvSpPr>
                <p:spPr>
                  <a:xfrm>
                    <a:off x="404664" y="488504"/>
                    <a:ext cx="288000" cy="288000"/>
                  </a:xfrm>
                  <a:prstGeom prst="flowChartConnector">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2" name="直接连接符 211"/>
                  <p:cNvCxnSpPr>
                    <a:endCxn id="211" idx="6"/>
                  </p:cNvCxnSpPr>
                  <p:nvPr/>
                </p:nvCxnSpPr>
                <p:spPr>
                  <a:xfrm flipV="1">
                    <a:off x="404664" y="632504"/>
                    <a:ext cx="288000" cy="16"/>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7" name="组合 196"/>
                <p:cNvGrpSpPr/>
                <p:nvPr/>
              </p:nvGrpSpPr>
              <p:grpSpPr>
                <a:xfrm>
                  <a:off x="692696" y="1170000"/>
                  <a:ext cx="216024" cy="215722"/>
                  <a:chOff x="692696" y="1208886"/>
                  <a:chExt cx="216024" cy="215722"/>
                </a:xfrm>
              </p:grpSpPr>
              <p:sp>
                <p:nvSpPr>
                  <p:cNvPr id="209" name="TextBox 208">
                    <a:extLst>
                      <a:ext uri="{FF2B5EF4-FFF2-40B4-BE49-F238E27FC236}">
                        <a16:creationId xmlns:a16="http://schemas.microsoft.com/office/drawing/2014/main" xmlns="" id="{658015B9-B6D8-6C4F-AD52-EF0EDF26A0FE}"/>
                      </a:ext>
                    </a:extLst>
                  </p:cNvPr>
                  <p:cNvSpPr txBox="1"/>
                  <p:nvPr/>
                </p:nvSpPr>
                <p:spPr>
                  <a:xfrm>
                    <a:off x="692696" y="1208886"/>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D   </a:t>
                    </a:r>
                  </a:p>
                </p:txBody>
              </p:sp>
              <p:sp>
                <p:nvSpPr>
                  <p:cNvPr id="210" name="TextBox 209">
                    <a:extLst>
                      <a:ext uri="{FF2B5EF4-FFF2-40B4-BE49-F238E27FC236}">
                        <a16:creationId xmlns:a16="http://schemas.microsoft.com/office/drawing/2014/main" xmlns="" id="{658015B9-B6D8-6C4F-AD52-EF0EDF26A0FE}"/>
                      </a:ext>
                    </a:extLst>
                  </p:cNvPr>
                  <p:cNvSpPr txBox="1"/>
                  <p:nvPr/>
                </p:nvSpPr>
                <p:spPr>
                  <a:xfrm>
                    <a:off x="692696" y="1316886"/>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0.5           </a:t>
                    </a:r>
                  </a:p>
                </p:txBody>
              </p:sp>
            </p:grpSp>
          </p:grpSp>
          <p:grpSp>
            <p:nvGrpSpPr>
              <p:cNvPr id="18" name="组合 217"/>
              <p:cNvGrpSpPr/>
              <p:nvPr/>
            </p:nvGrpSpPr>
            <p:grpSpPr>
              <a:xfrm>
                <a:off x="2132888" y="1064568"/>
                <a:ext cx="288000" cy="288000"/>
                <a:chOff x="980760" y="1136576"/>
                <a:chExt cx="288000" cy="288000"/>
              </a:xfrm>
            </p:grpSpPr>
            <p:sp>
              <p:nvSpPr>
                <p:cNvPr id="219" name="流程图: 联系 218"/>
                <p:cNvSpPr>
                  <a:spLocks noChangeAspect="1"/>
                </p:cNvSpPr>
                <p:nvPr/>
              </p:nvSpPr>
              <p:spPr>
                <a:xfrm>
                  <a:off x="980760" y="1136576"/>
                  <a:ext cx="288000" cy="288000"/>
                </a:xfrm>
                <a:prstGeom prst="flowChartConnector">
                  <a:avLst/>
                </a:prstGeom>
                <a:solidFill>
                  <a:schemeClr val="tx2">
                    <a:lumMod val="40000"/>
                    <a:lumOff val="60000"/>
                    <a:alpha val="2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0" name="直接连接符 219"/>
                <p:cNvCxnSpPr>
                  <a:endCxn id="219" idx="6"/>
                </p:cNvCxnSpPr>
                <p:nvPr/>
              </p:nvCxnSpPr>
              <p:spPr>
                <a:xfrm flipV="1">
                  <a:off x="980760" y="1280576"/>
                  <a:ext cx="288000" cy="16"/>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组合 190"/>
                <p:cNvGrpSpPr/>
                <p:nvPr/>
              </p:nvGrpSpPr>
              <p:grpSpPr>
                <a:xfrm>
                  <a:off x="1008056" y="1170080"/>
                  <a:ext cx="216024" cy="215722"/>
                  <a:chOff x="764704" y="450000"/>
                  <a:chExt cx="216024" cy="215722"/>
                </a:xfrm>
              </p:grpSpPr>
              <p:sp>
                <p:nvSpPr>
                  <p:cNvPr id="222" name="TextBox 221">
                    <a:extLst>
                      <a:ext uri="{FF2B5EF4-FFF2-40B4-BE49-F238E27FC236}">
                        <a16:creationId xmlns:a16="http://schemas.microsoft.com/office/drawing/2014/main" xmlns="" id="{658015B9-B6D8-6C4F-AD52-EF0EDF26A0FE}"/>
                      </a:ext>
                    </a:extLst>
                  </p:cNvPr>
                  <p:cNvSpPr txBox="1"/>
                  <p:nvPr/>
                </p:nvSpPr>
                <p:spPr>
                  <a:xfrm>
                    <a:off x="764704" y="450000"/>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G   </a:t>
                    </a:r>
                  </a:p>
                </p:txBody>
              </p:sp>
              <p:sp>
                <p:nvSpPr>
                  <p:cNvPr id="223" name="TextBox 222">
                    <a:extLst>
                      <a:ext uri="{FF2B5EF4-FFF2-40B4-BE49-F238E27FC236}">
                        <a16:creationId xmlns:a16="http://schemas.microsoft.com/office/drawing/2014/main" xmlns="" id="{658015B9-B6D8-6C4F-AD52-EF0EDF26A0FE}"/>
                      </a:ext>
                    </a:extLst>
                  </p:cNvPr>
                  <p:cNvSpPr txBox="1"/>
                  <p:nvPr/>
                </p:nvSpPr>
                <p:spPr>
                  <a:xfrm>
                    <a:off x="764704" y="558000"/>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7           </a:t>
                    </a:r>
                  </a:p>
                </p:txBody>
              </p:sp>
            </p:grpSp>
          </p:grpSp>
          <p:grpSp>
            <p:nvGrpSpPr>
              <p:cNvPr id="20" name="组合 223"/>
              <p:cNvGrpSpPr/>
              <p:nvPr/>
            </p:nvGrpSpPr>
            <p:grpSpPr>
              <a:xfrm>
                <a:off x="1790888" y="1064600"/>
                <a:ext cx="288000" cy="288000"/>
                <a:chOff x="665416" y="1136608"/>
                <a:chExt cx="288000" cy="288000"/>
              </a:xfrm>
            </p:grpSpPr>
            <p:grpSp>
              <p:nvGrpSpPr>
                <p:cNvPr id="21" name="组合 116"/>
                <p:cNvGrpSpPr/>
                <p:nvPr/>
              </p:nvGrpSpPr>
              <p:grpSpPr>
                <a:xfrm>
                  <a:off x="665416" y="1136608"/>
                  <a:ext cx="288000" cy="288000"/>
                  <a:chOff x="404664" y="488504"/>
                  <a:chExt cx="288000" cy="288000"/>
                </a:xfrm>
                <a:solidFill>
                  <a:schemeClr val="accent6">
                    <a:alpha val="20000"/>
                  </a:schemeClr>
                </a:solidFill>
              </p:grpSpPr>
              <p:sp>
                <p:nvSpPr>
                  <p:cNvPr id="229" name="流程图: 联系 228"/>
                  <p:cNvSpPr>
                    <a:spLocks noChangeAspect="1"/>
                  </p:cNvSpPr>
                  <p:nvPr/>
                </p:nvSpPr>
                <p:spPr>
                  <a:xfrm>
                    <a:off x="404664" y="488504"/>
                    <a:ext cx="288000" cy="288000"/>
                  </a:xfrm>
                  <a:prstGeom prst="flowChartConnector">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0" name="直接连接符 229"/>
                  <p:cNvCxnSpPr>
                    <a:endCxn id="229" idx="6"/>
                  </p:cNvCxnSpPr>
                  <p:nvPr/>
                </p:nvCxnSpPr>
                <p:spPr>
                  <a:xfrm flipV="1">
                    <a:off x="404664" y="632504"/>
                    <a:ext cx="288000" cy="16"/>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2" name="组合 196"/>
                <p:cNvGrpSpPr/>
                <p:nvPr/>
              </p:nvGrpSpPr>
              <p:grpSpPr>
                <a:xfrm>
                  <a:off x="692696" y="1170000"/>
                  <a:ext cx="216024" cy="215722"/>
                  <a:chOff x="692696" y="1208886"/>
                  <a:chExt cx="216024" cy="215722"/>
                </a:xfrm>
              </p:grpSpPr>
              <p:sp>
                <p:nvSpPr>
                  <p:cNvPr id="227" name="TextBox 226">
                    <a:extLst>
                      <a:ext uri="{FF2B5EF4-FFF2-40B4-BE49-F238E27FC236}">
                        <a16:creationId xmlns:a16="http://schemas.microsoft.com/office/drawing/2014/main" xmlns="" id="{658015B9-B6D8-6C4F-AD52-EF0EDF26A0FE}"/>
                      </a:ext>
                    </a:extLst>
                  </p:cNvPr>
                  <p:cNvSpPr txBox="1"/>
                  <p:nvPr/>
                </p:nvSpPr>
                <p:spPr>
                  <a:xfrm>
                    <a:off x="692696" y="1208886"/>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F   </a:t>
                    </a:r>
                  </a:p>
                </p:txBody>
              </p:sp>
              <p:sp>
                <p:nvSpPr>
                  <p:cNvPr id="228" name="TextBox 227">
                    <a:extLst>
                      <a:ext uri="{FF2B5EF4-FFF2-40B4-BE49-F238E27FC236}">
                        <a16:creationId xmlns:a16="http://schemas.microsoft.com/office/drawing/2014/main" xmlns="" id="{658015B9-B6D8-6C4F-AD52-EF0EDF26A0FE}"/>
                      </a:ext>
                    </a:extLst>
                  </p:cNvPr>
                  <p:cNvSpPr txBox="1"/>
                  <p:nvPr/>
                </p:nvSpPr>
                <p:spPr>
                  <a:xfrm>
                    <a:off x="692696" y="1316886"/>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0.9          </a:t>
                    </a:r>
                  </a:p>
                </p:txBody>
              </p:sp>
            </p:grpSp>
          </p:grpSp>
          <p:grpSp>
            <p:nvGrpSpPr>
              <p:cNvPr id="23" name="组合 230"/>
              <p:cNvGrpSpPr/>
              <p:nvPr/>
            </p:nvGrpSpPr>
            <p:grpSpPr>
              <a:xfrm>
                <a:off x="1447200" y="1064568"/>
                <a:ext cx="288000" cy="288000"/>
                <a:chOff x="665416" y="1136608"/>
                <a:chExt cx="288000" cy="288000"/>
              </a:xfrm>
            </p:grpSpPr>
            <p:grpSp>
              <p:nvGrpSpPr>
                <p:cNvPr id="24" name="组合 116"/>
                <p:cNvGrpSpPr/>
                <p:nvPr/>
              </p:nvGrpSpPr>
              <p:grpSpPr>
                <a:xfrm>
                  <a:off x="665416" y="1136608"/>
                  <a:ext cx="288000" cy="288000"/>
                  <a:chOff x="404664" y="488504"/>
                  <a:chExt cx="288000" cy="288000"/>
                </a:xfrm>
                <a:solidFill>
                  <a:schemeClr val="accent6">
                    <a:alpha val="20000"/>
                  </a:schemeClr>
                </a:solidFill>
              </p:grpSpPr>
              <p:sp>
                <p:nvSpPr>
                  <p:cNvPr id="236" name="流程图: 联系 235"/>
                  <p:cNvSpPr>
                    <a:spLocks noChangeAspect="1"/>
                  </p:cNvSpPr>
                  <p:nvPr/>
                </p:nvSpPr>
                <p:spPr>
                  <a:xfrm>
                    <a:off x="404664" y="488504"/>
                    <a:ext cx="288000" cy="288000"/>
                  </a:xfrm>
                  <a:prstGeom prst="flowChartConnector">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7" name="直接连接符 236"/>
                  <p:cNvCxnSpPr>
                    <a:endCxn id="236" idx="6"/>
                  </p:cNvCxnSpPr>
                  <p:nvPr/>
                </p:nvCxnSpPr>
                <p:spPr>
                  <a:xfrm flipV="1">
                    <a:off x="404664" y="632504"/>
                    <a:ext cx="288000" cy="16"/>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5" name="组合 196"/>
                <p:cNvGrpSpPr/>
                <p:nvPr/>
              </p:nvGrpSpPr>
              <p:grpSpPr>
                <a:xfrm>
                  <a:off x="692696" y="1170000"/>
                  <a:ext cx="216024" cy="215722"/>
                  <a:chOff x="692696" y="1208886"/>
                  <a:chExt cx="216024" cy="215722"/>
                </a:xfrm>
              </p:grpSpPr>
              <p:sp>
                <p:nvSpPr>
                  <p:cNvPr id="234" name="TextBox 233">
                    <a:extLst>
                      <a:ext uri="{FF2B5EF4-FFF2-40B4-BE49-F238E27FC236}">
                        <a16:creationId xmlns:a16="http://schemas.microsoft.com/office/drawing/2014/main" xmlns="" id="{658015B9-B6D8-6C4F-AD52-EF0EDF26A0FE}"/>
                      </a:ext>
                    </a:extLst>
                  </p:cNvPr>
                  <p:cNvSpPr txBox="1"/>
                  <p:nvPr/>
                </p:nvSpPr>
                <p:spPr>
                  <a:xfrm>
                    <a:off x="692696" y="1208886"/>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E   </a:t>
                    </a:r>
                  </a:p>
                </p:txBody>
              </p:sp>
              <p:sp>
                <p:nvSpPr>
                  <p:cNvPr id="235" name="TextBox 234">
                    <a:extLst>
                      <a:ext uri="{FF2B5EF4-FFF2-40B4-BE49-F238E27FC236}">
                        <a16:creationId xmlns:a16="http://schemas.microsoft.com/office/drawing/2014/main" xmlns="" id="{658015B9-B6D8-6C4F-AD52-EF0EDF26A0FE}"/>
                      </a:ext>
                    </a:extLst>
                  </p:cNvPr>
                  <p:cNvSpPr txBox="1"/>
                  <p:nvPr/>
                </p:nvSpPr>
                <p:spPr>
                  <a:xfrm>
                    <a:off x="692696" y="1316886"/>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0.7          </a:t>
                    </a:r>
                  </a:p>
                </p:txBody>
              </p:sp>
            </p:grpSp>
          </p:grpSp>
          <p:grpSp>
            <p:nvGrpSpPr>
              <p:cNvPr id="26" name="组合 237"/>
              <p:cNvGrpSpPr/>
              <p:nvPr/>
            </p:nvGrpSpPr>
            <p:grpSpPr>
              <a:xfrm>
                <a:off x="1556792" y="704528"/>
                <a:ext cx="288000" cy="288000"/>
                <a:chOff x="665416" y="1136608"/>
                <a:chExt cx="288000" cy="288000"/>
              </a:xfrm>
            </p:grpSpPr>
            <p:grpSp>
              <p:nvGrpSpPr>
                <p:cNvPr id="27" name="组合 116"/>
                <p:cNvGrpSpPr/>
                <p:nvPr/>
              </p:nvGrpSpPr>
              <p:grpSpPr>
                <a:xfrm>
                  <a:off x="665416" y="1136608"/>
                  <a:ext cx="288000" cy="288000"/>
                  <a:chOff x="404664" y="488504"/>
                  <a:chExt cx="288000" cy="288000"/>
                </a:xfrm>
                <a:solidFill>
                  <a:schemeClr val="accent6">
                    <a:alpha val="20000"/>
                  </a:schemeClr>
                </a:solidFill>
              </p:grpSpPr>
              <p:sp>
                <p:nvSpPr>
                  <p:cNvPr id="243" name="流程图: 联系 242"/>
                  <p:cNvSpPr>
                    <a:spLocks noChangeAspect="1"/>
                  </p:cNvSpPr>
                  <p:nvPr/>
                </p:nvSpPr>
                <p:spPr>
                  <a:xfrm>
                    <a:off x="404664" y="488504"/>
                    <a:ext cx="288000" cy="288000"/>
                  </a:xfrm>
                  <a:prstGeom prst="flowChartConnector">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p:cNvCxnSpPr>
                    <a:endCxn id="243" idx="6"/>
                  </p:cNvCxnSpPr>
                  <p:nvPr/>
                </p:nvCxnSpPr>
                <p:spPr>
                  <a:xfrm flipV="1">
                    <a:off x="404664" y="632504"/>
                    <a:ext cx="288000" cy="16"/>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8" name="组合 196"/>
                <p:cNvGrpSpPr/>
                <p:nvPr/>
              </p:nvGrpSpPr>
              <p:grpSpPr>
                <a:xfrm>
                  <a:off x="692696" y="1170000"/>
                  <a:ext cx="216024" cy="215722"/>
                  <a:chOff x="692696" y="1208886"/>
                  <a:chExt cx="216024" cy="215722"/>
                </a:xfrm>
              </p:grpSpPr>
              <p:sp>
                <p:nvSpPr>
                  <p:cNvPr id="241" name="TextBox 240">
                    <a:extLst>
                      <a:ext uri="{FF2B5EF4-FFF2-40B4-BE49-F238E27FC236}">
                        <a16:creationId xmlns:a16="http://schemas.microsoft.com/office/drawing/2014/main" xmlns="" id="{658015B9-B6D8-6C4F-AD52-EF0EDF26A0FE}"/>
                      </a:ext>
                    </a:extLst>
                  </p:cNvPr>
                  <p:cNvSpPr txBox="1"/>
                  <p:nvPr/>
                </p:nvSpPr>
                <p:spPr>
                  <a:xfrm>
                    <a:off x="692696" y="1208886"/>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C   </a:t>
                    </a:r>
                  </a:p>
                </p:txBody>
              </p:sp>
              <p:sp>
                <p:nvSpPr>
                  <p:cNvPr id="242" name="TextBox 241">
                    <a:extLst>
                      <a:ext uri="{FF2B5EF4-FFF2-40B4-BE49-F238E27FC236}">
                        <a16:creationId xmlns:a16="http://schemas.microsoft.com/office/drawing/2014/main" xmlns="" id="{658015B9-B6D8-6C4F-AD52-EF0EDF26A0FE}"/>
                      </a:ext>
                    </a:extLst>
                  </p:cNvPr>
                  <p:cNvSpPr txBox="1"/>
                  <p:nvPr/>
                </p:nvSpPr>
                <p:spPr>
                  <a:xfrm>
                    <a:off x="692696" y="1316886"/>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0.05           </a:t>
                    </a:r>
                  </a:p>
                </p:txBody>
              </p:sp>
            </p:grpSp>
          </p:grpSp>
          <p:grpSp>
            <p:nvGrpSpPr>
              <p:cNvPr id="29" name="组合 244"/>
              <p:cNvGrpSpPr/>
              <p:nvPr/>
            </p:nvGrpSpPr>
            <p:grpSpPr>
              <a:xfrm>
                <a:off x="1988872" y="704528"/>
                <a:ext cx="288000" cy="288000"/>
                <a:chOff x="665416" y="1136608"/>
                <a:chExt cx="288000" cy="288000"/>
              </a:xfrm>
            </p:grpSpPr>
            <p:grpSp>
              <p:nvGrpSpPr>
                <p:cNvPr id="30" name="组合 116"/>
                <p:cNvGrpSpPr/>
                <p:nvPr/>
              </p:nvGrpSpPr>
              <p:grpSpPr>
                <a:xfrm>
                  <a:off x="665416" y="1136608"/>
                  <a:ext cx="288000" cy="288000"/>
                  <a:chOff x="404664" y="488504"/>
                  <a:chExt cx="288000" cy="288000"/>
                </a:xfrm>
                <a:solidFill>
                  <a:schemeClr val="accent6">
                    <a:alpha val="20000"/>
                  </a:schemeClr>
                </a:solidFill>
              </p:grpSpPr>
              <p:sp>
                <p:nvSpPr>
                  <p:cNvPr id="250" name="流程图: 联系 249"/>
                  <p:cNvSpPr>
                    <a:spLocks noChangeAspect="1"/>
                  </p:cNvSpPr>
                  <p:nvPr/>
                </p:nvSpPr>
                <p:spPr>
                  <a:xfrm>
                    <a:off x="404664" y="488504"/>
                    <a:ext cx="288000" cy="288000"/>
                  </a:xfrm>
                  <a:prstGeom prst="flowChartConnector">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1" name="直接连接符 250"/>
                  <p:cNvCxnSpPr>
                    <a:endCxn id="250" idx="6"/>
                  </p:cNvCxnSpPr>
                  <p:nvPr/>
                </p:nvCxnSpPr>
                <p:spPr>
                  <a:xfrm flipV="1">
                    <a:off x="404664" y="632504"/>
                    <a:ext cx="288000" cy="16"/>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31" name="组合 196"/>
                <p:cNvGrpSpPr/>
                <p:nvPr/>
              </p:nvGrpSpPr>
              <p:grpSpPr>
                <a:xfrm>
                  <a:off x="692696" y="1170000"/>
                  <a:ext cx="216024" cy="215722"/>
                  <a:chOff x="692696" y="1208886"/>
                  <a:chExt cx="216024" cy="215722"/>
                </a:xfrm>
              </p:grpSpPr>
              <p:sp>
                <p:nvSpPr>
                  <p:cNvPr id="248" name="TextBox 247">
                    <a:extLst>
                      <a:ext uri="{FF2B5EF4-FFF2-40B4-BE49-F238E27FC236}">
                        <a16:creationId xmlns:a16="http://schemas.microsoft.com/office/drawing/2014/main" xmlns="" id="{658015B9-B6D8-6C4F-AD52-EF0EDF26A0FE}"/>
                      </a:ext>
                    </a:extLst>
                  </p:cNvPr>
                  <p:cNvSpPr txBox="1"/>
                  <p:nvPr/>
                </p:nvSpPr>
                <p:spPr>
                  <a:xfrm>
                    <a:off x="692696" y="1208886"/>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D   </a:t>
                    </a:r>
                  </a:p>
                </p:txBody>
              </p:sp>
              <p:sp>
                <p:nvSpPr>
                  <p:cNvPr id="249" name="TextBox 248">
                    <a:extLst>
                      <a:ext uri="{FF2B5EF4-FFF2-40B4-BE49-F238E27FC236}">
                        <a16:creationId xmlns:a16="http://schemas.microsoft.com/office/drawing/2014/main" xmlns="" id="{658015B9-B6D8-6C4F-AD52-EF0EDF26A0FE}"/>
                      </a:ext>
                    </a:extLst>
                  </p:cNvPr>
                  <p:cNvSpPr txBox="1"/>
                  <p:nvPr/>
                </p:nvSpPr>
                <p:spPr>
                  <a:xfrm>
                    <a:off x="692696" y="1316886"/>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0.2          </a:t>
                    </a:r>
                  </a:p>
                </p:txBody>
              </p:sp>
            </p:grpSp>
          </p:grpSp>
          <p:grpSp>
            <p:nvGrpSpPr>
              <p:cNvPr id="64" name="组合 251"/>
              <p:cNvGrpSpPr/>
              <p:nvPr/>
            </p:nvGrpSpPr>
            <p:grpSpPr>
              <a:xfrm>
                <a:off x="1484816" y="344488"/>
                <a:ext cx="288000" cy="288000"/>
                <a:chOff x="665416" y="1136608"/>
                <a:chExt cx="288000" cy="288000"/>
              </a:xfrm>
            </p:grpSpPr>
            <p:grpSp>
              <p:nvGrpSpPr>
                <p:cNvPr id="65" name="组合 116"/>
                <p:cNvGrpSpPr/>
                <p:nvPr/>
              </p:nvGrpSpPr>
              <p:grpSpPr>
                <a:xfrm>
                  <a:off x="665416" y="1136608"/>
                  <a:ext cx="288000" cy="288000"/>
                  <a:chOff x="404664" y="488504"/>
                  <a:chExt cx="288000" cy="288000"/>
                </a:xfrm>
                <a:solidFill>
                  <a:schemeClr val="accent6">
                    <a:alpha val="20000"/>
                  </a:schemeClr>
                </a:solidFill>
              </p:grpSpPr>
              <p:sp>
                <p:nvSpPr>
                  <p:cNvPr id="257" name="流程图: 联系 256"/>
                  <p:cNvSpPr>
                    <a:spLocks noChangeAspect="1"/>
                  </p:cNvSpPr>
                  <p:nvPr/>
                </p:nvSpPr>
                <p:spPr>
                  <a:xfrm>
                    <a:off x="404664" y="488504"/>
                    <a:ext cx="288000" cy="288000"/>
                  </a:xfrm>
                  <a:prstGeom prst="flowChartConnector">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8" name="直接连接符 257"/>
                  <p:cNvCxnSpPr>
                    <a:endCxn id="257" idx="6"/>
                  </p:cNvCxnSpPr>
                  <p:nvPr/>
                </p:nvCxnSpPr>
                <p:spPr>
                  <a:xfrm flipV="1">
                    <a:off x="404664" y="632504"/>
                    <a:ext cx="288000" cy="16"/>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66" name="组合 196"/>
                <p:cNvGrpSpPr/>
                <p:nvPr/>
              </p:nvGrpSpPr>
              <p:grpSpPr>
                <a:xfrm>
                  <a:off x="692696" y="1170000"/>
                  <a:ext cx="216024" cy="215722"/>
                  <a:chOff x="692696" y="1208886"/>
                  <a:chExt cx="216024" cy="215722"/>
                </a:xfrm>
              </p:grpSpPr>
              <p:sp>
                <p:nvSpPr>
                  <p:cNvPr id="255" name="TextBox 254">
                    <a:extLst>
                      <a:ext uri="{FF2B5EF4-FFF2-40B4-BE49-F238E27FC236}">
                        <a16:creationId xmlns:a16="http://schemas.microsoft.com/office/drawing/2014/main" xmlns="" id="{658015B9-B6D8-6C4F-AD52-EF0EDF26A0FE}"/>
                      </a:ext>
                    </a:extLst>
                  </p:cNvPr>
                  <p:cNvSpPr txBox="1"/>
                  <p:nvPr/>
                </p:nvSpPr>
                <p:spPr>
                  <a:xfrm>
                    <a:off x="692696" y="1208886"/>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A   </a:t>
                    </a:r>
                  </a:p>
                </p:txBody>
              </p:sp>
              <p:sp>
                <p:nvSpPr>
                  <p:cNvPr id="256" name="TextBox 255">
                    <a:extLst>
                      <a:ext uri="{FF2B5EF4-FFF2-40B4-BE49-F238E27FC236}">
                        <a16:creationId xmlns:a16="http://schemas.microsoft.com/office/drawing/2014/main" xmlns="" id="{658015B9-B6D8-6C4F-AD52-EF0EDF26A0FE}"/>
                      </a:ext>
                    </a:extLst>
                  </p:cNvPr>
                  <p:cNvSpPr txBox="1"/>
                  <p:nvPr/>
                </p:nvSpPr>
                <p:spPr>
                  <a:xfrm>
                    <a:off x="692696" y="1316886"/>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0.9           </a:t>
                    </a:r>
                  </a:p>
                </p:txBody>
              </p:sp>
            </p:grpSp>
          </p:grpSp>
          <p:sp>
            <p:nvSpPr>
              <p:cNvPr id="259" name="流程图: 联系 258"/>
              <p:cNvSpPr>
                <a:spLocks noChangeAspect="1"/>
              </p:cNvSpPr>
              <p:nvPr/>
            </p:nvSpPr>
            <p:spPr>
              <a:xfrm>
                <a:off x="1988872" y="344488"/>
                <a:ext cx="288000" cy="288000"/>
              </a:xfrm>
              <a:prstGeom prst="flowChartConnector">
                <a:avLst/>
              </a:prstGeom>
              <a:solidFill>
                <a:schemeClr val="tx2">
                  <a:lumMod val="40000"/>
                  <a:lumOff val="60000"/>
                  <a:alpha val="2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0" name="直接连接符 259"/>
              <p:cNvCxnSpPr>
                <a:endCxn id="259" idx="6"/>
              </p:cNvCxnSpPr>
              <p:nvPr/>
            </p:nvCxnSpPr>
            <p:spPr>
              <a:xfrm flipV="1">
                <a:off x="1988872" y="488488"/>
                <a:ext cx="288000" cy="16"/>
              </a:xfrm>
              <a:prstGeom prst="line">
                <a:avLst/>
              </a:prstGeom>
            </p:spPr>
            <p:style>
              <a:lnRef idx="1">
                <a:schemeClr val="accent1"/>
              </a:lnRef>
              <a:fillRef idx="0">
                <a:schemeClr val="accent1"/>
              </a:fillRef>
              <a:effectRef idx="0">
                <a:schemeClr val="accent1"/>
              </a:effectRef>
              <a:fontRef idx="minor">
                <a:schemeClr val="tx1"/>
              </a:fontRef>
            </p:style>
          </p:cxnSp>
          <p:grpSp>
            <p:nvGrpSpPr>
              <p:cNvPr id="67" name="组合 260"/>
              <p:cNvGrpSpPr/>
              <p:nvPr/>
            </p:nvGrpSpPr>
            <p:grpSpPr>
              <a:xfrm>
                <a:off x="2016168" y="377992"/>
                <a:ext cx="216024" cy="215722"/>
                <a:chOff x="764704" y="450000"/>
                <a:chExt cx="216024" cy="215722"/>
              </a:xfrm>
            </p:grpSpPr>
            <p:sp>
              <p:nvSpPr>
                <p:cNvPr id="262" name="TextBox 261">
                  <a:extLst>
                    <a:ext uri="{FF2B5EF4-FFF2-40B4-BE49-F238E27FC236}">
                      <a16:creationId xmlns:a16="http://schemas.microsoft.com/office/drawing/2014/main" xmlns="" id="{658015B9-B6D8-6C4F-AD52-EF0EDF26A0FE}"/>
                    </a:ext>
                  </a:extLst>
                </p:cNvPr>
                <p:cNvSpPr txBox="1"/>
                <p:nvPr/>
              </p:nvSpPr>
              <p:spPr>
                <a:xfrm>
                  <a:off x="764704" y="450000"/>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B   </a:t>
                  </a:r>
                </a:p>
              </p:txBody>
            </p:sp>
            <p:sp>
              <p:nvSpPr>
                <p:cNvPr id="263" name="TextBox 262">
                  <a:extLst>
                    <a:ext uri="{FF2B5EF4-FFF2-40B4-BE49-F238E27FC236}">
                      <a16:creationId xmlns:a16="http://schemas.microsoft.com/office/drawing/2014/main" xmlns="" id="{658015B9-B6D8-6C4F-AD52-EF0EDF26A0FE}"/>
                    </a:ext>
                  </a:extLst>
                </p:cNvPr>
                <p:cNvSpPr txBox="1"/>
                <p:nvPr/>
              </p:nvSpPr>
              <p:spPr>
                <a:xfrm>
                  <a:off x="764704" y="558000"/>
                  <a:ext cx="21602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3          </a:t>
                  </a:r>
                </a:p>
              </p:txBody>
            </p:sp>
          </p:grpSp>
          <p:grpSp>
            <p:nvGrpSpPr>
              <p:cNvPr id="75" name="组合 268"/>
              <p:cNvGrpSpPr>
                <a:grpSpLocks noChangeAspect="1"/>
              </p:cNvGrpSpPr>
              <p:nvPr/>
            </p:nvGrpSpPr>
            <p:grpSpPr>
              <a:xfrm>
                <a:off x="2537992" y="272480"/>
                <a:ext cx="458960" cy="380160"/>
                <a:chOff x="2610000" y="416496"/>
                <a:chExt cx="347697" cy="288000"/>
              </a:xfrm>
            </p:grpSpPr>
            <p:sp>
              <p:nvSpPr>
                <p:cNvPr id="264" name="流程图: 联系 263"/>
                <p:cNvSpPr>
                  <a:spLocks noChangeAspect="1"/>
                </p:cNvSpPr>
                <p:nvPr/>
              </p:nvSpPr>
              <p:spPr>
                <a:xfrm>
                  <a:off x="2636944" y="416496"/>
                  <a:ext cx="288000" cy="288000"/>
                </a:xfrm>
                <a:prstGeom prst="flowChartConnector">
                  <a:avLst/>
                </a:prstGeom>
                <a:solidFill>
                  <a:schemeClr val="tx2">
                    <a:lumMod val="40000"/>
                    <a:lumOff val="60000"/>
                    <a:alpha val="2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5" name="直接连接符 264"/>
                <p:cNvCxnSpPr>
                  <a:endCxn id="264" idx="6"/>
                </p:cNvCxnSpPr>
                <p:nvPr/>
              </p:nvCxnSpPr>
              <p:spPr>
                <a:xfrm flipV="1">
                  <a:off x="2636944" y="560496"/>
                  <a:ext cx="288000" cy="16"/>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78" name="组合 265"/>
                <p:cNvGrpSpPr/>
                <p:nvPr/>
              </p:nvGrpSpPr>
              <p:grpSpPr>
                <a:xfrm>
                  <a:off x="2610000" y="450000"/>
                  <a:ext cx="347697" cy="215722"/>
                  <a:chOff x="710464" y="450000"/>
                  <a:chExt cx="347697" cy="215722"/>
                </a:xfrm>
              </p:grpSpPr>
              <p:sp>
                <p:nvSpPr>
                  <p:cNvPr id="267" name="TextBox 266">
                    <a:extLst>
                      <a:ext uri="{FF2B5EF4-FFF2-40B4-BE49-F238E27FC236}">
                        <a16:creationId xmlns:a16="http://schemas.microsoft.com/office/drawing/2014/main" xmlns="" id="{658015B9-B6D8-6C4F-AD52-EF0EDF26A0FE}"/>
                      </a:ext>
                    </a:extLst>
                  </p:cNvPr>
                  <p:cNvSpPr txBox="1"/>
                  <p:nvPr/>
                </p:nvSpPr>
                <p:spPr>
                  <a:xfrm>
                    <a:off x="710464" y="450000"/>
                    <a:ext cx="332712" cy="76944"/>
                  </a:xfrm>
                  <a:prstGeom prst="rect">
                    <a:avLst/>
                  </a:prstGeom>
                  <a:noFill/>
                  <a:ln w="9525">
                    <a:noFill/>
                  </a:ln>
                </p:spPr>
                <p:txBody>
                  <a:bodyPr wrap="square" lIns="0" tIns="0" rIns="0" bIns="0" rtlCol="0">
                    <a:spAutoFit/>
                  </a:bodyPr>
                  <a:lstStyle/>
                  <a:p>
                    <a:pPr algn="ctr"/>
                    <a:r>
                      <a:rPr lang="en-US" altLang="zh-CN" sz="500" dirty="0" err="1">
                        <a:latin typeface="Arial" pitchFamily="34" charset="0"/>
                        <a:cs typeface="Arial" pitchFamily="34" charset="0"/>
                      </a:rPr>
                      <a:t>Isoform</a:t>
                    </a:r>
                    <a:r>
                      <a:rPr lang="en-US" altLang="zh-CN" sz="500" dirty="0">
                        <a:latin typeface="Arial" pitchFamily="34" charset="0"/>
                        <a:cs typeface="Arial" pitchFamily="34" charset="0"/>
                      </a:rPr>
                      <a:t>  </a:t>
                    </a:r>
                  </a:p>
                </p:txBody>
              </p:sp>
              <p:sp>
                <p:nvSpPr>
                  <p:cNvPr id="268" name="TextBox 267">
                    <a:extLst>
                      <a:ext uri="{FF2B5EF4-FFF2-40B4-BE49-F238E27FC236}">
                        <a16:creationId xmlns:a16="http://schemas.microsoft.com/office/drawing/2014/main" xmlns="" id="{658015B9-B6D8-6C4F-AD52-EF0EDF26A0FE}"/>
                      </a:ext>
                    </a:extLst>
                  </p:cNvPr>
                  <p:cNvSpPr txBox="1"/>
                  <p:nvPr/>
                </p:nvSpPr>
                <p:spPr>
                  <a:xfrm>
                    <a:off x="725449" y="558000"/>
                    <a:ext cx="332712" cy="107722"/>
                  </a:xfrm>
                  <a:prstGeom prst="rect">
                    <a:avLst/>
                  </a:prstGeom>
                  <a:noFill/>
                  <a:ln w="9525">
                    <a:noFill/>
                  </a:ln>
                </p:spPr>
                <p:txBody>
                  <a:bodyPr wrap="square" lIns="0" tIns="0" rIns="0" bIns="0" rtlCol="0">
                    <a:spAutoFit/>
                  </a:bodyPr>
                  <a:lstStyle/>
                  <a:p>
                    <a:pPr algn="ctr"/>
                    <a:r>
                      <a:rPr lang="en-US" altLang="zh-CN" sz="500" dirty="0">
                        <a:latin typeface="Arial" pitchFamily="34" charset="0"/>
                        <a:cs typeface="Arial" pitchFamily="34" charset="0"/>
                      </a:rPr>
                      <a:t>Abundance</a:t>
                    </a:r>
                    <a:r>
                      <a:rPr lang="en-US" altLang="zh-CN" sz="700" dirty="0">
                        <a:latin typeface="Arial" pitchFamily="34" charset="0"/>
                        <a:cs typeface="Arial" pitchFamily="34" charset="0"/>
                      </a:rPr>
                      <a:t>          </a:t>
                    </a:r>
                  </a:p>
                </p:txBody>
              </p:sp>
            </p:grpSp>
          </p:grpSp>
          <p:grpSp>
            <p:nvGrpSpPr>
              <p:cNvPr id="79" name="组合 284"/>
              <p:cNvGrpSpPr/>
              <p:nvPr/>
            </p:nvGrpSpPr>
            <p:grpSpPr>
              <a:xfrm>
                <a:off x="2564904" y="776536"/>
                <a:ext cx="1296144" cy="360040"/>
                <a:chOff x="2564904" y="848544"/>
                <a:chExt cx="1296144" cy="360040"/>
              </a:xfrm>
            </p:grpSpPr>
            <p:sp>
              <p:nvSpPr>
                <p:cNvPr id="275" name="流程图: 联系 274"/>
                <p:cNvSpPr>
                  <a:spLocks noChangeAspect="1"/>
                </p:cNvSpPr>
                <p:nvPr/>
              </p:nvSpPr>
              <p:spPr>
                <a:xfrm>
                  <a:off x="2564904" y="848544"/>
                  <a:ext cx="144000" cy="144000"/>
                </a:xfrm>
                <a:prstGeom prst="flowChartConnector">
                  <a:avLst/>
                </a:prstGeom>
                <a:solidFill>
                  <a:schemeClr val="accent6">
                    <a:alpha val="2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流程图: 联系 277"/>
                <p:cNvSpPr>
                  <a:spLocks noChangeAspect="1"/>
                </p:cNvSpPr>
                <p:nvPr/>
              </p:nvSpPr>
              <p:spPr>
                <a:xfrm>
                  <a:off x="2564904" y="1064568"/>
                  <a:ext cx="144000" cy="144000"/>
                </a:xfrm>
                <a:prstGeom prst="flowChartConnector">
                  <a:avLst/>
                </a:prstGeom>
                <a:solidFill>
                  <a:schemeClr val="tx2">
                    <a:lumMod val="40000"/>
                    <a:lumOff val="60000"/>
                    <a:alpha val="2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TextBox 282">
                  <a:extLst>
                    <a:ext uri="{FF2B5EF4-FFF2-40B4-BE49-F238E27FC236}">
                      <a16:creationId xmlns:a16="http://schemas.microsoft.com/office/drawing/2014/main" xmlns="" id="{658015B9-B6D8-6C4F-AD52-EF0EDF26A0FE}"/>
                    </a:ext>
                  </a:extLst>
                </p:cNvPr>
                <p:cNvSpPr txBox="1"/>
                <p:nvPr/>
              </p:nvSpPr>
              <p:spPr>
                <a:xfrm>
                  <a:off x="2780928" y="848544"/>
                  <a:ext cx="1080120"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Lowly expressed </a:t>
                  </a:r>
                  <a:r>
                    <a:rPr lang="en-US" altLang="zh-CN" sz="700" dirty="0" err="1">
                      <a:latin typeface="Arial" pitchFamily="34" charset="0"/>
                      <a:cs typeface="Arial" pitchFamily="34" charset="0"/>
                    </a:rPr>
                    <a:t>isoform</a:t>
                  </a:r>
                  <a:endParaRPr lang="en-US" altLang="zh-CN" sz="700" dirty="0">
                    <a:latin typeface="Arial" pitchFamily="34" charset="0"/>
                    <a:cs typeface="Arial" pitchFamily="34" charset="0"/>
                  </a:endParaRPr>
                </a:p>
              </p:txBody>
            </p:sp>
            <p:sp>
              <p:nvSpPr>
                <p:cNvPr id="284" name="TextBox 283">
                  <a:extLst>
                    <a:ext uri="{FF2B5EF4-FFF2-40B4-BE49-F238E27FC236}">
                      <a16:creationId xmlns:a16="http://schemas.microsoft.com/office/drawing/2014/main" xmlns="" id="{658015B9-B6D8-6C4F-AD52-EF0EDF26A0FE}"/>
                    </a:ext>
                  </a:extLst>
                </p:cNvPr>
                <p:cNvSpPr txBox="1"/>
                <p:nvPr/>
              </p:nvSpPr>
              <p:spPr>
                <a:xfrm>
                  <a:off x="2780928" y="1100862"/>
                  <a:ext cx="1080120"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Highly expressed </a:t>
                  </a:r>
                  <a:r>
                    <a:rPr lang="en-US" altLang="zh-CN" sz="700" dirty="0" err="1">
                      <a:latin typeface="Arial" pitchFamily="34" charset="0"/>
                      <a:cs typeface="Arial" pitchFamily="34" charset="0"/>
                    </a:rPr>
                    <a:t>isoform</a:t>
                  </a:r>
                  <a:endParaRPr lang="en-US" altLang="zh-CN" sz="700" dirty="0">
                    <a:latin typeface="Arial" pitchFamily="34" charset="0"/>
                    <a:cs typeface="Arial" pitchFamily="34" charset="0"/>
                  </a:endParaRPr>
                </a:p>
              </p:txBody>
            </p:sp>
          </p:grpSp>
          <p:sp>
            <p:nvSpPr>
              <p:cNvPr id="286" name="TextBox 285">
                <a:extLst>
                  <a:ext uri="{FF2B5EF4-FFF2-40B4-BE49-F238E27FC236}">
                    <a16:creationId xmlns:a16="http://schemas.microsoft.com/office/drawing/2014/main" xmlns="" id="{658015B9-B6D8-6C4F-AD52-EF0EDF26A0FE}"/>
                  </a:ext>
                </a:extLst>
              </p:cNvPr>
              <p:cNvSpPr txBox="1"/>
              <p:nvPr/>
            </p:nvSpPr>
            <p:spPr>
              <a:xfrm>
                <a:off x="2564904" y="1280592"/>
                <a:ext cx="1512168"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 Set the abundance threshold as 1</a:t>
                </a:r>
              </a:p>
            </p:txBody>
          </p:sp>
          <p:sp>
            <p:nvSpPr>
              <p:cNvPr id="287" name="TextBox 286">
                <a:extLst>
                  <a:ext uri="{FF2B5EF4-FFF2-40B4-BE49-F238E27FC236}">
                    <a16:creationId xmlns:a16="http://schemas.microsoft.com/office/drawing/2014/main" xmlns="" id="{658015B9-B6D8-6C4F-AD52-EF0EDF26A0FE}"/>
                  </a:ext>
                </a:extLst>
              </p:cNvPr>
              <p:cNvSpPr txBox="1"/>
              <p:nvPr/>
            </p:nvSpPr>
            <p:spPr>
              <a:xfrm>
                <a:off x="260648" y="128464"/>
                <a:ext cx="1080120"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Replicate 1</a:t>
                </a:r>
              </a:p>
            </p:txBody>
          </p:sp>
          <p:sp>
            <p:nvSpPr>
              <p:cNvPr id="288" name="TextBox 287">
                <a:extLst>
                  <a:ext uri="{FF2B5EF4-FFF2-40B4-BE49-F238E27FC236}">
                    <a16:creationId xmlns:a16="http://schemas.microsoft.com/office/drawing/2014/main" xmlns="" id="{658015B9-B6D8-6C4F-AD52-EF0EDF26A0FE}"/>
                  </a:ext>
                </a:extLst>
              </p:cNvPr>
              <p:cNvSpPr txBox="1"/>
              <p:nvPr/>
            </p:nvSpPr>
            <p:spPr>
              <a:xfrm>
                <a:off x="1412776" y="128464"/>
                <a:ext cx="1080120"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Replicate 2</a:t>
                </a:r>
              </a:p>
            </p:txBody>
          </p:sp>
        </p:grpSp>
        <p:sp>
          <p:nvSpPr>
            <p:cNvPr id="292" name="TextBox 291">
              <a:extLst>
                <a:ext uri="{FF2B5EF4-FFF2-40B4-BE49-F238E27FC236}">
                  <a16:creationId xmlns:a16="http://schemas.microsoft.com/office/drawing/2014/main" xmlns="" id="{658015B9-B6D8-6C4F-AD52-EF0EDF26A0FE}"/>
                </a:ext>
              </a:extLst>
            </p:cNvPr>
            <p:cNvSpPr txBox="1"/>
            <p:nvPr/>
          </p:nvSpPr>
          <p:spPr>
            <a:xfrm>
              <a:off x="476672" y="1656000"/>
              <a:ext cx="648072" cy="107722"/>
            </a:xfrm>
            <a:prstGeom prst="rect">
              <a:avLst/>
            </a:prstGeom>
            <a:noFill/>
          </p:spPr>
          <p:txBody>
            <a:bodyPr wrap="square" lIns="0" tIns="0" rIns="0" bIns="0" rtlCol="0">
              <a:spAutoFit/>
            </a:bodyPr>
            <a:lstStyle/>
            <a:p>
              <a:pPr algn="ctr"/>
              <a:r>
                <a:rPr lang="en-US" altLang="zh-CN" sz="700" i="1" dirty="0">
                  <a:latin typeface="Arial" pitchFamily="34" charset="0"/>
                  <a:cs typeface="Arial" pitchFamily="34" charset="0"/>
                </a:rPr>
                <a:t>Consistency  =  </a:t>
              </a:r>
            </a:p>
          </p:txBody>
        </p:sp>
        <p:grpSp>
          <p:nvGrpSpPr>
            <p:cNvPr id="92" name="组合 304"/>
            <p:cNvGrpSpPr/>
            <p:nvPr/>
          </p:nvGrpSpPr>
          <p:grpSpPr>
            <a:xfrm>
              <a:off x="1062000" y="1584000"/>
              <a:ext cx="1296144" cy="260122"/>
              <a:chOff x="1124744" y="1584000"/>
              <a:chExt cx="1296144" cy="260122"/>
            </a:xfrm>
          </p:grpSpPr>
          <p:grpSp>
            <p:nvGrpSpPr>
              <p:cNvPr id="94" name="组合 302"/>
              <p:cNvGrpSpPr/>
              <p:nvPr/>
            </p:nvGrpSpPr>
            <p:grpSpPr>
              <a:xfrm>
                <a:off x="1124744" y="1584000"/>
                <a:ext cx="1080120" cy="260122"/>
                <a:chOff x="1196752" y="1584000"/>
                <a:chExt cx="1080120" cy="260122"/>
              </a:xfrm>
            </p:grpSpPr>
            <p:cxnSp>
              <p:nvCxnSpPr>
                <p:cNvPr id="293" name="直接连接符 292"/>
                <p:cNvCxnSpPr/>
                <p:nvPr/>
              </p:nvCxnSpPr>
              <p:spPr>
                <a:xfrm>
                  <a:off x="1296000" y="1712640"/>
                  <a:ext cx="90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5" name="TextBox 294">
                  <a:extLst>
                    <a:ext uri="{FF2B5EF4-FFF2-40B4-BE49-F238E27FC236}">
                      <a16:creationId xmlns:a16="http://schemas.microsoft.com/office/drawing/2014/main" xmlns="" id="{658015B9-B6D8-6C4F-AD52-EF0EDF26A0FE}"/>
                    </a:ext>
                  </a:extLst>
                </p:cNvPr>
                <p:cNvSpPr txBox="1"/>
                <p:nvPr/>
              </p:nvSpPr>
              <p:spPr>
                <a:xfrm>
                  <a:off x="1196752" y="1584000"/>
                  <a:ext cx="1080120" cy="107722"/>
                </a:xfrm>
                <a:prstGeom prst="rect">
                  <a:avLst/>
                </a:prstGeom>
                <a:noFill/>
              </p:spPr>
              <p:txBody>
                <a:bodyPr wrap="square" lIns="0" tIns="0" rIns="0" bIns="0" rtlCol="0">
                  <a:spAutoFit/>
                </a:bodyPr>
                <a:lstStyle/>
                <a:p>
                  <a:pPr algn="ctr"/>
                  <a:r>
                    <a:rPr lang="en-US" altLang="zh-CN" sz="700" i="1" dirty="0">
                      <a:latin typeface="Arial" pitchFamily="34" charset="0"/>
                      <a:cs typeface="Arial" pitchFamily="34" charset="0"/>
                    </a:rPr>
                    <a:t>n </a:t>
                  </a:r>
                  <a:r>
                    <a:rPr lang="en-US" altLang="zh-CN" sz="700" dirty="0">
                      <a:latin typeface="Arial" pitchFamily="34" charset="0"/>
                      <a:cs typeface="Arial" pitchFamily="34" charset="0"/>
                    </a:rPr>
                    <a:t>(</a:t>
                  </a:r>
                  <a:r>
                    <a:rPr lang="en-US" altLang="zh-CN" sz="700" dirty="0">
                      <a:solidFill>
                        <a:schemeClr val="accent1"/>
                      </a:solidFill>
                      <a:latin typeface="Arial" pitchFamily="34" charset="0"/>
                      <a:cs typeface="Arial" pitchFamily="34" charset="0"/>
                    </a:rPr>
                    <a:t>{</a:t>
                  </a:r>
                  <a:r>
                    <a:rPr lang="en-US" altLang="zh-CN" sz="700" i="1" dirty="0">
                      <a:solidFill>
                        <a:schemeClr val="accent1"/>
                      </a:solidFill>
                      <a:latin typeface="Arial" pitchFamily="34" charset="0"/>
                      <a:cs typeface="Arial" pitchFamily="34" charset="0"/>
                    </a:rPr>
                    <a:t>B, G</a:t>
                  </a:r>
                  <a:r>
                    <a:rPr lang="en-US" altLang="zh-CN" sz="700" dirty="0">
                      <a:solidFill>
                        <a:schemeClr val="accent1"/>
                      </a:solidFill>
                      <a:latin typeface="Arial" pitchFamily="34" charset="0"/>
                      <a:cs typeface="Arial" pitchFamily="34" charset="0"/>
                    </a:rPr>
                    <a:t>} </a:t>
                  </a:r>
                  <a:r>
                    <a:rPr lang="en-US" altLang="zh-CN" sz="700" dirty="0">
                      <a:latin typeface="Cambria Math"/>
                      <a:ea typeface="Cambria Math"/>
                      <a:cs typeface="Arial" pitchFamily="34" charset="0"/>
                    </a:rPr>
                    <a:t>∪ </a:t>
                  </a:r>
                  <a:r>
                    <a:rPr lang="en-US" altLang="zh-CN" sz="700" dirty="0">
                      <a:solidFill>
                        <a:schemeClr val="accent6"/>
                      </a:solidFill>
                      <a:latin typeface="Cambria Math"/>
                      <a:ea typeface="Cambria Math"/>
                      <a:cs typeface="Arial" pitchFamily="34" charset="0"/>
                    </a:rPr>
                    <a:t>{</a:t>
                  </a:r>
                  <a:r>
                    <a:rPr lang="en-US" altLang="zh-CN" sz="700" i="1" dirty="0">
                      <a:solidFill>
                        <a:schemeClr val="accent6"/>
                      </a:solidFill>
                      <a:latin typeface="Arial" pitchFamily="34" charset="0"/>
                      <a:ea typeface="Cambria Math"/>
                      <a:cs typeface="Arial" pitchFamily="34" charset="0"/>
                    </a:rPr>
                    <a:t>C, D, F</a:t>
                  </a:r>
                  <a:r>
                    <a:rPr lang="en-US" altLang="zh-CN" sz="700" dirty="0">
                      <a:solidFill>
                        <a:schemeClr val="accent6"/>
                      </a:solidFill>
                      <a:latin typeface="Cambria Math"/>
                      <a:ea typeface="Cambria Math"/>
                      <a:cs typeface="Arial" pitchFamily="34" charset="0"/>
                    </a:rPr>
                    <a:t>}</a:t>
                  </a:r>
                  <a:r>
                    <a:rPr lang="en-US" altLang="zh-CN" sz="700" dirty="0">
                      <a:latin typeface="Arial" pitchFamily="34" charset="0"/>
                      <a:cs typeface="Arial" pitchFamily="34" charset="0"/>
                    </a:rPr>
                    <a:t>)</a:t>
                  </a:r>
                </a:p>
              </p:txBody>
            </p:sp>
            <p:sp>
              <p:nvSpPr>
                <p:cNvPr id="296" name="TextBox 295">
                  <a:extLst>
                    <a:ext uri="{FF2B5EF4-FFF2-40B4-BE49-F238E27FC236}">
                      <a16:creationId xmlns:a16="http://schemas.microsoft.com/office/drawing/2014/main" xmlns="" id="{658015B9-B6D8-6C4F-AD52-EF0EDF26A0FE}"/>
                    </a:ext>
                  </a:extLst>
                </p:cNvPr>
                <p:cNvSpPr txBox="1"/>
                <p:nvPr/>
              </p:nvSpPr>
              <p:spPr>
                <a:xfrm>
                  <a:off x="1196752" y="1736400"/>
                  <a:ext cx="1080120" cy="107722"/>
                </a:xfrm>
                <a:prstGeom prst="rect">
                  <a:avLst/>
                </a:prstGeom>
                <a:noFill/>
              </p:spPr>
              <p:txBody>
                <a:bodyPr wrap="square" lIns="0" tIns="0" rIns="0" bIns="0" rtlCol="0">
                  <a:spAutoFit/>
                </a:bodyPr>
                <a:lstStyle/>
                <a:p>
                  <a:pPr algn="ctr"/>
                  <a:r>
                    <a:rPr lang="en-US" altLang="zh-CN" sz="700" i="1" dirty="0">
                      <a:latin typeface="Arial" pitchFamily="34" charset="0"/>
                      <a:cs typeface="Arial" pitchFamily="34" charset="0"/>
                    </a:rPr>
                    <a:t>n </a:t>
                  </a:r>
                  <a:r>
                    <a:rPr lang="en-US" altLang="zh-CN" sz="700" dirty="0">
                      <a:latin typeface="Arial" pitchFamily="34" charset="0"/>
                      <a:cs typeface="Arial" pitchFamily="34" charset="0"/>
                    </a:rPr>
                    <a:t>({</a:t>
                  </a:r>
                  <a:r>
                    <a:rPr lang="en-US" altLang="zh-CN" sz="700" i="1" dirty="0">
                      <a:latin typeface="Arial" pitchFamily="34" charset="0"/>
                      <a:cs typeface="Arial" pitchFamily="34" charset="0"/>
                    </a:rPr>
                    <a:t>A,B,C,D,E,F,G</a:t>
                  </a:r>
                  <a:r>
                    <a:rPr lang="en-US" altLang="zh-CN" sz="700" dirty="0">
                      <a:latin typeface="Arial" pitchFamily="34" charset="0"/>
                      <a:cs typeface="Arial" pitchFamily="34" charset="0"/>
                    </a:rPr>
                    <a:t>})</a:t>
                  </a:r>
                </a:p>
              </p:txBody>
            </p:sp>
          </p:grpSp>
          <p:grpSp>
            <p:nvGrpSpPr>
              <p:cNvPr id="96" name="组合 303"/>
              <p:cNvGrpSpPr/>
              <p:nvPr/>
            </p:nvGrpSpPr>
            <p:grpSpPr>
              <a:xfrm>
                <a:off x="1988840" y="1584000"/>
                <a:ext cx="432048" cy="260122"/>
                <a:chOff x="2060848" y="1568624"/>
                <a:chExt cx="432048" cy="260122"/>
              </a:xfrm>
            </p:grpSpPr>
            <p:sp>
              <p:nvSpPr>
                <p:cNvPr id="297" name="TextBox 296">
                  <a:extLst>
                    <a:ext uri="{FF2B5EF4-FFF2-40B4-BE49-F238E27FC236}">
                      <a16:creationId xmlns:a16="http://schemas.microsoft.com/office/drawing/2014/main" xmlns="" id="{658015B9-B6D8-6C4F-AD52-EF0EDF26A0FE}"/>
                    </a:ext>
                  </a:extLst>
                </p:cNvPr>
                <p:cNvSpPr txBox="1"/>
                <p:nvPr/>
              </p:nvSpPr>
              <p:spPr>
                <a:xfrm>
                  <a:off x="2060848" y="1640632"/>
                  <a:ext cx="216024" cy="107722"/>
                </a:xfrm>
                <a:prstGeom prst="rect">
                  <a:avLst/>
                </a:prstGeom>
                <a:noFill/>
              </p:spPr>
              <p:txBody>
                <a:bodyPr wrap="square" lIns="0" tIns="0" rIns="0" bIns="0" rtlCol="0">
                  <a:spAutoFit/>
                </a:bodyPr>
                <a:lstStyle/>
                <a:p>
                  <a:pPr algn="r"/>
                  <a:r>
                    <a:rPr lang="en-US" altLang="zh-CN" sz="700" i="1" dirty="0">
                      <a:latin typeface="Arial" pitchFamily="34" charset="0"/>
                      <a:cs typeface="Arial" pitchFamily="34" charset="0"/>
                    </a:rPr>
                    <a:t>=</a:t>
                  </a:r>
                </a:p>
              </p:txBody>
            </p:sp>
            <p:grpSp>
              <p:nvGrpSpPr>
                <p:cNvPr id="98" name="组合 301"/>
                <p:cNvGrpSpPr/>
                <p:nvPr/>
              </p:nvGrpSpPr>
              <p:grpSpPr>
                <a:xfrm>
                  <a:off x="2276872" y="1568624"/>
                  <a:ext cx="216024" cy="260122"/>
                  <a:chOff x="2492896" y="1568624"/>
                  <a:chExt cx="216024" cy="260122"/>
                </a:xfrm>
              </p:grpSpPr>
              <p:cxnSp>
                <p:nvCxnSpPr>
                  <p:cNvPr id="298" name="直接连接符 297"/>
                  <p:cNvCxnSpPr/>
                  <p:nvPr/>
                </p:nvCxnSpPr>
                <p:spPr>
                  <a:xfrm>
                    <a:off x="2556000" y="1697264"/>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xmlns="" id="{658015B9-B6D8-6C4F-AD52-EF0EDF26A0FE}"/>
                      </a:ext>
                    </a:extLst>
                  </p:cNvPr>
                  <p:cNvSpPr txBox="1"/>
                  <p:nvPr/>
                </p:nvSpPr>
                <p:spPr>
                  <a:xfrm>
                    <a:off x="2492896" y="1568624"/>
                    <a:ext cx="216024" cy="107722"/>
                  </a:xfrm>
                  <a:prstGeom prst="rect">
                    <a:avLst/>
                  </a:prstGeom>
                  <a:noFill/>
                </p:spPr>
                <p:txBody>
                  <a:bodyPr wrap="square" lIns="0" tIns="0" rIns="0" bIns="0" rtlCol="0">
                    <a:spAutoFit/>
                  </a:bodyPr>
                  <a:lstStyle/>
                  <a:p>
                    <a:pPr algn="ctr"/>
                    <a:r>
                      <a:rPr lang="en-US" altLang="zh-CN" sz="700" i="1" dirty="0">
                        <a:latin typeface="Arial" pitchFamily="34" charset="0"/>
                        <a:cs typeface="Arial" pitchFamily="34" charset="0"/>
                      </a:rPr>
                      <a:t>5</a:t>
                    </a:r>
                    <a:endParaRPr lang="en-US" altLang="zh-CN" sz="700" dirty="0">
                      <a:latin typeface="Arial" pitchFamily="34" charset="0"/>
                      <a:cs typeface="Arial" pitchFamily="34" charset="0"/>
                    </a:endParaRPr>
                  </a:p>
                </p:txBody>
              </p:sp>
              <p:sp>
                <p:nvSpPr>
                  <p:cNvPr id="300" name="TextBox 299">
                    <a:extLst>
                      <a:ext uri="{FF2B5EF4-FFF2-40B4-BE49-F238E27FC236}">
                        <a16:creationId xmlns:a16="http://schemas.microsoft.com/office/drawing/2014/main" xmlns="" id="{658015B9-B6D8-6C4F-AD52-EF0EDF26A0FE}"/>
                      </a:ext>
                    </a:extLst>
                  </p:cNvPr>
                  <p:cNvSpPr txBox="1"/>
                  <p:nvPr/>
                </p:nvSpPr>
                <p:spPr>
                  <a:xfrm>
                    <a:off x="2492896" y="1721024"/>
                    <a:ext cx="216024" cy="107722"/>
                  </a:xfrm>
                  <a:prstGeom prst="rect">
                    <a:avLst/>
                  </a:prstGeom>
                  <a:noFill/>
                </p:spPr>
                <p:txBody>
                  <a:bodyPr wrap="square" lIns="0" tIns="0" rIns="0" bIns="0" rtlCol="0">
                    <a:spAutoFit/>
                  </a:bodyPr>
                  <a:lstStyle/>
                  <a:p>
                    <a:pPr algn="ctr"/>
                    <a:r>
                      <a:rPr lang="en-US" altLang="zh-CN" sz="700" i="1" dirty="0">
                        <a:latin typeface="Arial" pitchFamily="34" charset="0"/>
                        <a:cs typeface="Arial" pitchFamily="34" charset="0"/>
                      </a:rPr>
                      <a:t>7</a:t>
                    </a:r>
                    <a:endParaRPr lang="en-US" altLang="zh-CN" sz="700" dirty="0">
                      <a:latin typeface="Arial" pitchFamily="34" charset="0"/>
                      <a:cs typeface="Arial" pitchFamily="34" charset="0"/>
                    </a:endParaRPr>
                  </a:p>
                </p:txBody>
              </p:sp>
            </p:grpSp>
          </p:grpSp>
        </p:grpSp>
      </p:grpSp>
      <p:grpSp>
        <p:nvGrpSpPr>
          <p:cNvPr id="99" name="组合 339"/>
          <p:cNvGrpSpPr/>
          <p:nvPr/>
        </p:nvGrpSpPr>
        <p:grpSpPr>
          <a:xfrm>
            <a:off x="44624" y="3368432"/>
            <a:ext cx="6741368" cy="4968944"/>
            <a:chOff x="44624" y="1856656"/>
            <a:chExt cx="6741368" cy="4968944"/>
          </a:xfrm>
        </p:grpSpPr>
        <p:pic>
          <p:nvPicPr>
            <p:cNvPr id="213" name="图片 212" descr="fig_CM_curves_all.emf"/>
            <p:cNvPicPr preferRelativeResize="0">
              <a:picLocks/>
            </p:cNvPicPr>
            <p:nvPr/>
          </p:nvPicPr>
          <p:blipFill>
            <a:blip r:embed="rId3" cstate="print"/>
            <a:stretch>
              <a:fillRect/>
            </a:stretch>
          </p:blipFill>
          <p:spPr>
            <a:xfrm>
              <a:off x="907200" y="2577600"/>
              <a:ext cx="4896000" cy="4248000"/>
            </a:xfrm>
            <a:prstGeom prst="rect">
              <a:avLst/>
            </a:prstGeom>
          </p:spPr>
        </p:pic>
        <p:grpSp>
          <p:nvGrpSpPr>
            <p:cNvPr id="102" name="组合 76"/>
            <p:cNvGrpSpPr/>
            <p:nvPr/>
          </p:nvGrpSpPr>
          <p:grpSpPr>
            <a:xfrm>
              <a:off x="44624" y="1856656"/>
              <a:ext cx="6741368" cy="4824536"/>
              <a:chOff x="44624" y="56456"/>
              <a:chExt cx="6741368" cy="4824536"/>
            </a:xfrm>
          </p:grpSpPr>
          <p:grpSp>
            <p:nvGrpSpPr>
              <p:cNvPr id="103" name="组合 55"/>
              <p:cNvGrpSpPr/>
              <p:nvPr/>
            </p:nvGrpSpPr>
            <p:grpSpPr>
              <a:xfrm>
                <a:off x="44624" y="56456"/>
                <a:ext cx="5661473" cy="4824536"/>
                <a:chOff x="620688" y="56456"/>
                <a:chExt cx="5661473" cy="4824536"/>
              </a:xfrm>
            </p:grpSpPr>
            <p:sp>
              <p:nvSpPr>
                <p:cNvPr id="308" name="TextBox 3">
                  <a:extLst>
                    <a:ext uri="{FF2B5EF4-FFF2-40B4-BE49-F238E27FC236}">
                      <a16:creationId xmlns:a16="http://schemas.microsoft.com/office/drawing/2014/main" xmlns="" id="{658015B9-B6D8-6C4F-AD52-EF0EDF26A0FE}"/>
                    </a:ext>
                  </a:extLst>
                </p:cNvPr>
                <p:cNvSpPr txBox="1"/>
                <p:nvPr/>
              </p:nvSpPr>
              <p:spPr>
                <a:xfrm>
                  <a:off x="764704" y="776536"/>
                  <a:ext cx="648072"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CapT</a:t>
                  </a:r>
                  <a:r>
                    <a:rPr lang="en-US" altLang="zh-CN" sz="700" dirty="0" err="1">
                      <a:latin typeface="Arial" pitchFamily="34" charset="0"/>
                      <a:cs typeface="Arial" pitchFamily="34" charset="0"/>
                    </a:rPr>
                    <a:t>rap</a:t>
                  </a:r>
                  <a:r>
                    <a:rPr lang="en-US" altLang="zh-CN" sz="700" dirty="0">
                      <a:latin typeface="Arial" pitchFamily="34" charset="0"/>
                      <a:cs typeface="Arial" pitchFamily="34" charset="0"/>
                    </a:rPr>
                    <a:t>-ONT</a:t>
                  </a:r>
                  <a:endParaRPr lang="x-none" sz="700" dirty="0">
                    <a:latin typeface="Arial" pitchFamily="34" charset="0"/>
                    <a:cs typeface="Arial" pitchFamily="34" charset="0"/>
                  </a:endParaRPr>
                </a:p>
              </p:txBody>
            </p:sp>
            <p:sp>
              <p:nvSpPr>
                <p:cNvPr id="309" name="TextBox 4">
                  <a:extLst>
                    <a:ext uri="{FF2B5EF4-FFF2-40B4-BE49-F238E27FC236}">
                      <a16:creationId xmlns:a16="http://schemas.microsoft.com/office/drawing/2014/main" xmlns="" id="{658015B9-B6D8-6C4F-AD52-EF0EDF26A0FE}"/>
                    </a:ext>
                  </a:extLst>
                </p:cNvPr>
                <p:cNvSpPr txBox="1"/>
                <p:nvPr/>
              </p:nvSpPr>
              <p:spPr>
                <a:xfrm>
                  <a:off x="620688" y="1100862"/>
                  <a:ext cx="792088"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CapT</a:t>
                  </a:r>
                  <a:r>
                    <a:rPr lang="en-US" altLang="zh-CN" sz="700" dirty="0" err="1">
                      <a:latin typeface="Arial" pitchFamily="34" charset="0"/>
                      <a:cs typeface="Arial" pitchFamily="34" charset="0"/>
                    </a:rPr>
                    <a:t>rap-PacBio</a:t>
                  </a:r>
                  <a:endParaRPr lang="x-none" sz="700" dirty="0">
                    <a:latin typeface="Arial" pitchFamily="34" charset="0"/>
                    <a:cs typeface="Arial" pitchFamily="34" charset="0"/>
                  </a:endParaRPr>
                </a:p>
              </p:txBody>
            </p:sp>
            <p:sp>
              <p:nvSpPr>
                <p:cNvPr id="310" name="TextBox 5">
                  <a:extLst>
                    <a:ext uri="{FF2B5EF4-FFF2-40B4-BE49-F238E27FC236}">
                      <a16:creationId xmlns:a16="http://schemas.microsoft.com/office/drawing/2014/main" xmlns="" id="{658015B9-B6D8-6C4F-AD52-EF0EDF26A0FE}"/>
                    </a:ext>
                  </a:extLst>
                </p:cNvPr>
                <p:cNvSpPr txBox="1"/>
                <p:nvPr/>
              </p:nvSpPr>
              <p:spPr>
                <a:xfrm>
                  <a:off x="692696" y="1388894"/>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cDNA</a:t>
                  </a:r>
                  <a:r>
                    <a:rPr lang="en-US" sz="700" dirty="0">
                      <a:latin typeface="Arial" pitchFamily="34" charset="0"/>
                      <a:cs typeface="Arial" pitchFamily="34" charset="0"/>
                    </a:rPr>
                    <a:t>-ONT</a:t>
                  </a:r>
                  <a:endParaRPr lang="x-none" sz="700" dirty="0">
                    <a:latin typeface="Arial" pitchFamily="34" charset="0"/>
                    <a:cs typeface="Arial" pitchFamily="34" charset="0"/>
                  </a:endParaRPr>
                </a:p>
              </p:txBody>
            </p:sp>
            <p:sp>
              <p:nvSpPr>
                <p:cNvPr id="311" name="TextBox 6">
                  <a:extLst>
                    <a:ext uri="{FF2B5EF4-FFF2-40B4-BE49-F238E27FC236}">
                      <a16:creationId xmlns:a16="http://schemas.microsoft.com/office/drawing/2014/main" xmlns="" id="{658015B9-B6D8-6C4F-AD52-EF0EDF26A0FE}"/>
                    </a:ext>
                  </a:extLst>
                </p:cNvPr>
                <p:cNvSpPr txBox="1"/>
                <p:nvPr/>
              </p:nvSpPr>
              <p:spPr>
                <a:xfrm>
                  <a:off x="692696" y="1712640"/>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cDNA-PacBio</a:t>
                  </a:r>
                  <a:endParaRPr lang="x-none" sz="700" dirty="0">
                    <a:latin typeface="Arial" pitchFamily="34" charset="0"/>
                    <a:cs typeface="Arial" pitchFamily="34" charset="0"/>
                  </a:endParaRPr>
                </a:p>
              </p:txBody>
            </p:sp>
            <p:sp>
              <p:nvSpPr>
                <p:cNvPr id="312" name="TextBox 7">
                  <a:extLst>
                    <a:ext uri="{FF2B5EF4-FFF2-40B4-BE49-F238E27FC236}">
                      <a16:creationId xmlns:a16="http://schemas.microsoft.com/office/drawing/2014/main" xmlns="" id="{658015B9-B6D8-6C4F-AD52-EF0EDF26A0FE}"/>
                    </a:ext>
                  </a:extLst>
                </p:cNvPr>
                <p:cNvSpPr txBox="1"/>
                <p:nvPr/>
              </p:nvSpPr>
              <p:spPr>
                <a:xfrm>
                  <a:off x="692696" y="2000672"/>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dRNA</a:t>
                  </a:r>
                  <a:r>
                    <a:rPr lang="en-US" sz="700" dirty="0">
                      <a:latin typeface="Arial" pitchFamily="34" charset="0"/>
                      <a:cs typeface="Arial" pitchFamily="34" charset="0"/>
                    </a:rPr>
                    <a:t>-ONT</a:t>
                  </a:r>
                  <a:endParaRPr lang="x-none" sz="700" dirty="0">
                    <a:latin typeface="Arial" pitchFamily="34" charset="0"/>
                    <a:cs typeface="Arial" pitchFamily="34" charset="0"/>
                  </a:endParaRPr>
                </a:p>
              </p:txBody>
            </p:sp>
            <p:sp>
              <p:nvSpPr>
                <p:cNvPr id="313" name="TextBox 8">
                  <a:extLst>
                    <a:ext uri="{FF2B5EF4-FFF2-40B4-BE49-F238E27FC236}">
                      <a16:creationId xmlns:a16="http://schemas.microsoft.com/office/drawing/2014/main" xmlns="" id="{658015B9-B6D8-6C4F-AD52-EF0EDF26A0FE}"/>
                    </a:ext>
                  </a:extLst>
                </p:cNvPr>
                <p:cNvSpPr txBox="1"/>
                <p:nvPr/>
              </p:nvSpPr>
              <p:spPr>
                <a:xfrm>
                  <a:off x="764704" y="2324998"/>
                  <a:ext cx="648072"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R2C2-ONT</a:t>
                  </a:r>
                  <a:endParaRPr lang="x-none" sz="700" dirty="0">
                    <a:latin typeface="Arial" pitchFamily="34" charset="0"/>
                    <a:cs typeface="Arial" pitchFamily="34" charset="0"/>
                  </a:endParaRPr>
                </a:p>
              </p:txBody>
            </p:sp>
            <p:sp>
              <p:nvSpPr>
                <p:cNvPr id="314" name="TextBox 9">
                  <a:extLst>
                    <a:ext uri="{FF2B5EF4-FFF2-40B4-BE49-F238E27FC236}">
                      <a16:creationId xmlns:a16="http://schemas.microsoft.com/office/drawing/2014/main" xmlns="" id="{658015B9-B6D8-6C4F-AD52-EF0EDF26A0FE}"/>
                    </a:ext>
                  </a:extLst>
                </p:cNvPr>
                <p:cNvSpPr txBox="1"/>
                <p:nvPr/>
              </p:nvSpPr>
              <p:spPr>
                <a:xfrm>
                  <a:off x="692696" y="2613030"/>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cDNA-Illumina</a:t>
                  </a:r>
                  <a:endParaRPr lang="x-none" sz="700" dirty="0">
                    <a:latin typeface="Arial" pitchFamily="34" charset="0"/>
                    <a:cs typeface="Arial" pitchFamily="34" charset="0"/>
                  </a:endParaRPr>
                </a:p>
              </p:txBody>
            </p:sp>
            <p:sp>
              <p:nvSpPr>
                <p:cNvPr id="315" name="TextBox 10">
                  <a:extLst>
                    <a:ext uri="{FF2B5EF4-FFF2-40B4-BE49-F238E27FC236}">
                      <a16:creationId xmlns:a16="http://schemas.microsoft.com/office/drawing/2014/main" xmlns="" id="{658015B9-B6D8-6C4F-AD52-EF0EDF26A0FE}"/>
                    </a:ext>
                  </a:extLst>
                </p:cNvPr>
                <p:cNvSpPr txBox="1"/>
                <p:nvPr/>
              </p:nvSpPr>
              <p:spPr>
                <a:xfrm>
                  <a:off x="764704" y="2936776"/>
                  <a:ext cx="648072"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CapT</a:t>
                  </a:r>
                  <a:r>
                    <a:rPr lang="en-US" altLang="zh-CN" sz="700" dirty="0" err="1">
                      <a:latin typeface="Arial" pitchFamily="34" charset="0"/>
                      <a:cs typeface="Arial" pitchFamily="34" charset="0"/>
                    </a:rPr>
                    <a:t>rap</a:t>
                  </a:r>
                  <a:r>
                    <a:rPr lang="en-US" altLang="zh-CN" sz="700" dirty="0">
                      <a:latin typeface="Arial" pitchFamily="34" charset="0"/>
                      <a:cs typeface="Arial" pitchFamily="34" charset="0"/>
                    </a:rPr>
                    <a:t>-ONT</a:t>
                  </a:r>
                  <a:endParaRPr lang="x-none" sz="700" dirty="0">
                    <a:latin typeface="Arial" pitchFamily="34" charset="0"/>
                    <a:cs typeface="Arial" pitchFamily="34" charset="0"/>
                  </a:endParaRPr>
                </a:p>
              </p:txBody>
            </p:sp>
            <p:sp>
              <p:nvSpPr>
                <p:cNvPr id="316" name="TextBox 11">
                  <a:extLst>
                    <a:ext uri="{FF2B5EF4-FFF2-40B4-BE49-F238E27FC236}">
                      <a16:creationId xmlns:a16="http://schemas.microsoft.com/office/drawing/2014/main" xmlns="" id="{658015B9-B6D8-6C4F-AD52-EF0EDF26A0FE}"/>
                    </a:ext>
                  </a:extLst>
                </p:cNvPr>
                <p:cNvSpPr txBox="1"/>
                <p:nvPr/>
              </p:nvSpPr>
              <p:spPr>
                <a:xfrm>
                  <a:off x="620688" y="3261102"/>
                  <a:ext cx="792088"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CapT</a:t>
                  </a:r>
                  <a:r>
                    <a:rPr lang="en-US" altLang="zh-CN" sz="700" dirty="0" err="1">
                      <a:latin typeface="Arial" pitchFamily="34" charset="0"/>
                      <a:cs typeface="Arial" pitchFamily="34" charset="0"/>
                    </a:rPr>
                    <a:t>rap-PacBio</a:t>
                  </a:r>
                  <a:endParaRPr lang="x-none" sz="700" dirty="0">
                    <a:latin typeface="Arial" pitchFamily="34" charset="0"/>
                    <a:cs typeface="Arial" pitchFamily="34" charset="0"/>
                  </a:endParaRPr>
                </a:p>
              </p:txBody>
            </p:sp>
            <p:sp>
              <p:nvSpPr>
                <p:cNvPr id="317" name="TextBox 12">
                  <a:extLst>
                    <a:ext uri="{FF2B5EF4-FFF2-40B4-BE49-F238E27FC236}">
                      <a16:creationId xmlns:a16="http://schemas.microsoft.com/office/drawing/2014/main" xmlns="" id="{658015B9-B6D8-6C4F-AD52-EF0EDF26A0FE}"/>
                    </a:ext>
                  </a:extLst>
                </p:cNvPr>
                <p:cNvSpPr txBox="1"/>
                <p:nvPr/>
              </p:nvSpPr>
              <p:spPr>
                <a:xfrm>
                  <a:off x="692696" y="3549134"/>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cDNA</a:t>
                  </a:r>
                  <a:r>
                    <a:rPr lang="en-US" sz="700" dirty="0">
                      <a:latin typeface="Arial" pitchFamily="34" charset="0"/>
                      <a:cs typeface="Arial" pitchFamily="34" charset="0"/>
                    </a:rPr>
                    <a:t>-ONT</a:t>
                  </a:r>
                  <a:endParaRPr lang="x-none" sz="700" dirty="0">
                    <a:latin typeface="Arial" pitchFamily="34" charset="0"/>
                    <a:cs typeface="Arial" pitchFamily="34" charset="0"/>
                  </a:endParaRPr>
                </a:p>
              </p:txBody>
            </p:sp>
            <p:sp>
              <p:nvSpPr>
                <p:cNvPr id="318" name="TextBox 13">
                  <a:extLst>
                    <a:ext uri="{FF2B5EF4-FFF2-40B4-BE49-F238E27FC236}">
                      <a16:creationId xmlns:a16="http://schemas.microsoft.com/office/drawing/2014/main" xmlns="" id="{658015B9-B6D8-6C4F-AD52-EF0EDF26A0FE}"/>
                    </a:ext>
                  </a:extLst>
                </p:cNvPr>
                <p:cNvSpPr txBox="1"/>
                <p:nvPr/>
              </p:nvSpPr>
              <p:spPr>
                <a:xfrm>
                  <a:off x="692696" y="3872880"/>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cDNA-PacBio</a:t>
                  </a:r>
                  <a:endParaRPr lang="x-none" sz="700" dirty="0">
                    <a:latin typeface="Arial" pitchFamily="34" charset="0"/>
                    <a:cs typeface="Arial" pitchFamily="34" charset="0"/>
                  </a:endParaRPr>
                </a:p>
              </p:txBody>
            </p:sp>
            <p:sp>
              <p:nvSpPr>
                <p:cNvPr id="319" name="TextBox 14">
                  <a:extLst>
                    <a:ext uri="{FF2B5EF4-FFF2-40B4-BE49-F238E27FC236}">
                      <a16:creationId xmlns:a16="http://schemas.microsoft.com/office/drawing/2014/main" xmlns="" id="{658015B9-B6D8-6C4F-AD52-EF0EDF26A0FE}"/>
                    </a:ext>
                  </a:extLst>
                </p:cNvPr>
                <p:cNvSpPr txBox="1"/>
                <p:nvPr/>
              </p:nvSpPr>
              <p:spPr>
                <a:xfrm>
                  <a:off x="692696" y="4160912"/>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dRNA</a:t>
                  </a:r>
                  <a:r>
                    <a:rPr lang="en-US" sz="700" dirty="0">
                      <a:latin typeface="Arial" pitchFamily="34" charset="0"/>
                      <a:cs typeface="Arial" pitchFamily="34" charset="0"/>
                    </a:rPr>
                    <a:t>-ONT</a:t>
                  </a:r>
                  <a:endParaRPr lang="x-none" sz="700" dirty="0">
                    <a:latin typeface="Arial" pitchFamily="34" charset="0"/>
                    <a:cs typeface="Arial" pitchFamily="34" charset="0"/>
                  </a:endParaRPr>
                </a:p>
              </p:txBody>
            </p:sp>
            <p:sp>
              <p:nvSpPr>
                <p:cNvPr id="320" name="TextBox 15">
                  <a:extLst>
                    <a:ext uri="{FF2B5EF4-FFF2-40B4-BE49-F238E27FC236}">
                      <a16:creationId xmlns:a16="http://schemas.microsoft.com/office/drawing/2014/main" xmlns="" id="{658015B9-B6D8-6C4F-AD52-EF0EDF26A0FE}"/>
                    </a:ext>
                  </a:extLst>
                </p:cNvPr>
                <p:cNvSpPr txBox="1"/>
                <p:nvPr/>
              </p:nvSpPr>
              <p:spPr>
                <a:xfrm>
                  <a:off x="764704" y="4485238"/>
                  <a:ext cx="648072"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R2C2-ONT</a:t>
                  </a:r>
                  <a:endParaRPr lang="x-none" sz="700" dirty="0">
                    <a:latin typeface="Arial" pitchFamily="34" charset="0"/>
                    <a:cs typeface="Arial" pitchFamily="34" charset="0"/>
                  </a:endParaRPr>
                </a:p>
              </p:txBody>
            </p:sp>
            <p:sp>
              <p:nvSpPr>
                <p:cNvPr id="321" name="TextBox 16">
                  <a:extLst>
                    <a:ext uri="{FF2B5EF4-FFF2-40B4-BE49-F238E27FC236}">
                      <a16:creationId xmlns:a16="http://schemas.microsoft.com/office/drawing/2014/main" xmlns="" id="{658015B9-B6D8-6C4F-AD52-EF0EDF26A0FE}"/>
                    </a:ext>
                  </a:extLst>
                </p:cNvPr>
                <p:cNvSpPr txBox="1"/>
                <p:nvPr/>
              </p:nvSpPr>
              <p:spPr>
                <a:xfrm>
                  <a:off x="692696" y="4773270"/>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cDNA-Illumina</a:t>
                  </a:r>
                  <a:endParaRPr lang="x-none" sz="700" dirty="0">
                    <a:latin typeface="Arial" pitchFamily="34" charset="0"/>
                    <a:cs typeface="Arial" pitchFamily="34" charset="0"/>
                  </a:endParaRPr>
                </a:p>
              </p:txBody>
            </p:sp>
            <p:sp>
              <p:nvSpPr>
                <p:cNvPr id="322" name="TextBox 17"/>
                <p:cNvSpPr txBox="1"/>
                <p:nvPr/>
              </p:nvSpPr>
              <p:spPr>
                <a:xfrm rot="16200000">
                  <a:off x="1286617" y="326631"/>
                  <a:ext cx="648072"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Bambu</a:t>
                  </a:r>
                  <a:r>
                    <a:rPr lang="en-US" altLang="zh-CN" sz="700" dirty="0">
                      <a:latin typeface="Arial" pitchFamily="34" charset="0"/>
                      <a:cs typeface="Arial" pitchFamily="34" charset="0"/>
                    </a:rPr>
                    <a:t>-merge</a:t>
                  </a:r>
                </a:p>
              </p:txBody>
            </p:sp>
            <p:sp>
              <p:nvSpPr>
                <p:cNvPr id="323" name="TextBox 18"/>
                <p:cNvSpPr txBox="1"/>
                <p:nvPr/>
              </p:nvSpPr>
              <p:spPr>
                <a:xfrm rot="16200000">
                  <a:off x="1610942"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Bambu</a:t>
                  </a:r>
                  <a:r>
                    <a:rPr lang="en-US" altLang="zh-CN" sz="700" dirty="0">
                      <a:latin typeface="Arial" pitchFamily="34" charset="0"/>
                      <a:cs typeface="Arial" pitchFamily="34" charset="0"/>
                    </a:rPr>
                    <a:t>-LR</a:t>
                  </a:r>
                </a:p>
              </p:txBody>
            </p:sp>
            <p:sp>
              <p:nvSpPr>
                <p:cNvPr id="324" name="TextBox 19"/>
                <p:cNvSpPr txBox="1"/>
                <p:nvPr/>
              </p:nvSpPr>
              <p:spPr>
                <a:xfrm rot="16200000">
                  <a:off x="1898975"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FLAIR</a:t>
                  </a:r>
                </a:p>
              </p:txBody>
            </p:sp>
            <p:sp>
              <p:nvSpPr>
                <p:cNvPr id="325" name="TextBox 20"/>
                <p:cNvSpPr txBox="1"/>
                <p:nvPr/>
              </p:nvSpPr>
              <p:spPr>
                <a:xfrm rot="16200000">
                  <a:off x="2196000"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FLAMES</a:t>
                  </a:r>
                </a:p>
              </p:txBody>
            </p:sp>
            <p:sp>
              <p:nvSpPr>
                <p:cNvPr id="326" name="TextBox 21"/>
                <p:cNvSpPr txBox="1"/>
                <p:nvPr/>
              </p:nvSpPr>
              <p:spPr>
                <a:xfrm rot="16200000">
                  <a:off x="2438745"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IsoQuant</a:t>
                  </a:r>
                  <a:endParaRPr lang="en-US" altLang="zh-CN" sz="700" dirty="0">
                    <a:latin typeface="Arial" pitchFamily="34" charset="0"/>
                    <a:cs typeface="Arial" pitchFamily="34" charset="0"/>
                  </a:endParaRPr>
                </a:p>
              </p:txBody>
            </p:sp>
            <p:sp>
              <p:nvSpPr>
                <p:cNvPr id="327" name="TextBox 22"/>
                <p:cNvSpPr txBox="1"/>
                <p:nvPr/>
              </p:nvSpPr>
              <p:spPr>
                <a:xfrm rot="16200000">
                  <a:off x="2726777"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IsoTools</a:t>
                  </a:r>
                  <a:endParaRPr lang="en-US" altLang="zh-CN" sz="700" dirty="0">
                    <a:latin typeface="Arial" pitchFamily="34" charset="0"/>
                    <a:cs typeface="Arial" pitchFamily="34" charset="0"/>
                  </a:endParaRPr>
                </a:p>
              </p:txBody>
            </p:sp>
            <p:sp>
              <p:nvSpPr>
                <p:cNvPr id="328" name="TextBox 23"/>
                <p:cNvSpPr txBox="1"/>
                <p:nvPr/>
              </p:nvSpPr>
              <p:spPr>
                <a:xfrm rot="16200000">
                  <a:off x="2979095"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TALON</a:t>
                  </a:r>
                </a:p>
              </p:txBody>
            </p:sp>
            <p:sp>
              <p:nvSpPr>
                <p:cNvPr id="329" name="TextBox 24"/>
                <p:cNvSpPr txBox="1"/>
                <p:nvPr/>
              </p:nvSpPr>
              <p:spPr>
                <a:xfrm rot="16200000">
                  <a:off x="3276000"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NanoSim</a:t>
                  </a:r>
                  <a:endParaRPr lang="en-US" altLang="zh-CN" sz="700" dirty="0">
                    <a:latin typeface="Arial" pitchFamily="34" charset="0"/>
                    <a:cs typeface="Arial" pitchFamily="34" charset="0"/>
                  </a:endParaRPr>
                </a:p>
              </p:txBody>
            </p:sp>
            <p:sp>
              <p:nvSpPr>
                <p:cNvPr id="330" name="TextBox 25"/>
                <p:cNvSpPr txBox="1"/>
                <p:nvPr/>
              </p:nvSpPr>
              <p:spPr>
                <a:xfrm rot="16200000">
                  <a:off x="3528000"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RSEM</a:t>
                  </a:r>
                </a:p>
              </p:txBody>
            </p:sp>
            <p:sp>
              <p:nvSpPr>
                <p:cNvPr id="331" name="TextBox 26"/>
                <p:cNvSpPr txBox="1"/>
                <p:nvPr/>
              </p:nvSpPr>
              <p:spPr>
                <a:xfrm rot="16200000">
                  <a:off x="3842901" y="434643"/>
                  <a:ext cx="432048"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Bambu</a:t>
                  </a:r>
                  <a:endParaRPr lang="en-US" altLang="zh-CN" sz="700" dirty="0">
                    <a:latin typeface="Arial" pitchFamily="34" charset="0"/>
                    <a:cs typeface="Arial" pitchFamily="34" charset="0"/>
                  </a:endParaRPr>
                </a:p>
              </p:txBody>
            </p:sp>
            <p:sp>
              <p:nvSpPr>
                <p:cNvPr id="332" name="TextBox 27"/>
                <p:cNvSpPr txBox="1"/>
                <p:nvPr/>
              </p:nvSpPr>
              <p:spPr>
                <a:xfrm rot="16200000">
                  <a:off x="4059214"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Bambu_LR</a:t>
                  </a:r>
                  <a:endParaRPr lang="en-US" altLang="zh-CN" sz="700" dirty="0">
                    <a:latin typeface="Arial" pitchFamily="34" charset="0"/>
                    <a:cs typeface="Arial" pitchFamily="34" charset="0"/>
                  </a:endParaRPr>
                </a:p>
              </p:txBody>
            </p:sp>
            <p:sp>
              <p:nvSpPr>
                <p:cNvPr id="333" name="TextBox 28"/>
                <p:cNvSpPr txBox="1"/>
                <p:nvPr/>
              </p:nvSpPr>
              <p:spPr>
                <a:xfrm rot="16200000">
                  <a:off x="4347247"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FLAIR</a:t>
                  </a:r>
                </a:p>
              </p:txBody>
            </p:sp>
            <p:sp>
              <p:nvSpPr>
                <p:cNvPr id="334" name="TextBox 29"/>
                <p:cNvSpPr txBox="1"/>
                <p:nvPr/>
              </p:nvSpPr>
              <p:spPr>
                <a:xfrm rot="16200000">
                  <a:off x="4644272"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FLAMES</a:t>
                  </a:r>
                </a:p>
              </p:txBody>
            </p:sp>
            <p:sp>
              <p:nvSpPr>
                <p:cNvPr id="335" name="TextBox 30"/>
                <p:cNvSpPr txBox="1"/>
                <p:nvPr/>
              </p:nvSpPr>
              <p:spPr>
                <a:xfrm rot="16200000">
                  <a:off x="4887017"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IsoQuant</a:t>
                  </a:r>
                  <a:endParaRPr lang="en-US" altLang="zh-CN" sz="700" dirty="0">
                    <a:latin typeface="Arial" pitchFamily="34" charset="0"/>
                    <a:cs typeface="Arial" pitchFamily="34" charset="0"/>
                  </a:endParaRPr>
                </a:p>
              </p:txBody>
            </p:sp>
            <p:sp>
              <p:nvSpPr>
                <p:cNvPr id="336" name="TextBox 31"/>
                <p:cNvSpPr txBox="1"/>
                <p:nvPr/>
              </p:nvSpPr>
              <p:spPr>
                <a:xfrm rot="16200000">
                  <a:off x="5175049"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IsoTools</a:t>
                  </a:r>
                  <a:endParaRPr lang="en-US" altLang="zh-CN" sz="700" dirty="0">
                    <a:latin typeface="Arial" pitchFamily="34" charset="0"/>
                    <a:cs typeface="Arial" pitchFamily="34" charset="0"/>
                  </a:endParaRPr>
                </a:p>
              </p:txBody>
            </p:sp>
            <p:sp>
              <p:nvSpPr>
                <p:cNvPr id="337" name="TextBox 32"/>
                <p:cNvSpPr txBox="1"/>
                <p:nvPr/>
              </p:nvSpPr>
              <p:spPr>
                <a:xfrm rot="16200000">
                  <a:off x="5427367"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TALON</a:t>
                  </a:r>
                </a:p>
              </p:txBody>
            </p:sp>
            <p:sp>
              <p:nvSpPr>
                <p:cNvPr id="338" name="TextBox 33"/>
                <p:cNvSpPr txBox="1"/>
                <p:nvPr/>
              </p:nvSpPr>
              <p:spPr>
                <a:xfrm rot="16200000">
                  <a:off x="5724272"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NanoSim</a:t>
                  </a:r>
                  <a:endParaRPr lang="en-US" altLang="zh-CN" sz="700" dirty="0">
                    <a:latin typeface="Arial" pitchFamily="34" charset="0"/>
                    <a:cs typeface="Arial" pitchFamily="34" charset="0"/>
                  </a:endParaRPr>
                </a:p>
              </p:txBody>
            </p:sp>
            <p:sp>
              <p:nvSpPr>
                <p:cNvPr id="339" name="TextBox 34"/>
                <p:cNvSpPr txBox="1"/>
                <p:nvPr/>
              </p:nvSpPr>
              <p:spPr>
                <a:xfrm rot="16200000">
                  <a:off x="5976272"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RSEM</a:t>
                  </a:r>
                </a:p>
              </p:txBody>
            </p:sp>
          </p:grpSp>
          <p:grpSp>
            <p:nvGrpSpPr>
              <p:cNvPr id="104" name="组合 66"/>
              <p:cNvGrpSpPr/>
              <p:nvPr/>
            </p:nvGrpSpPr>
            <p:grpSpPr>
              <a:xfrm>
                <a:off x="5805264" y="1820942"/>
                <a:ext cx="980728" cy="1979930"/>
                <a:chOff x="5877272" y="1820942"/>
                <a:chExt cx="980728" cy="1979930"/>
              </a:xfrm>
            </p:grpSpPr>
            <p:grpSp>
              <p:nvGrpSpPr>
                <p:cNvPr id="105" name="组合 54"/>
                <p:cNvGrpSpPr/>
                <p:nvPr/>
              </p:nvGrpSpPr>
              <p:grpSpPr>
                <a:xfrm>
                  <a:off x="5877272" y="2829054"/>
                  <a:ext cx="936104" cy="971818"/>
                  <a:chOff x="1268760" y="5097016"/>
                  <a:chExt cx="936104" cy="971818"/>
                </a:xfrm>
              </p:grpSpPr>
              <p:grpSp>
                <p:nvGrpSpPr>
                  <p:cNvPr id="106" name="组合 53"/>
                  <p:cNvGrpSpPr/>
                  <p:nvPr/>
                </p:nvGrpSpPr>
                <p:grpSpPr>
                  <a:xfrm>
                    <a:off x="1268760" y="5169024"/>
                    <a:ext cx="936104" cy="899810"/>
                    <a:chOff x="1268760" y="5169024"/>
                    <a:chExt cx="936104" cy="899810"/>
                  </a:xfrm>
                </p:grpSpPr>
                <p:cxnSp>
                  <p:nvCxnSpPr>
                    <p:cNvPr id="282" name="直接箭头连接符 281"/>
                    <p:cNvCxnSpPr/>
                    <p:nvPr/>
                  </p:nvCxnSpPr>
                  <p:spPr>
                    <a:xfrm>
                      <a:off x="1484784" y="5664696"/>
                      <a:ext cx="648072" cy="8384"/>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0" name="直接箭头连接符 289"/>
                    <p:cNvCxnSpPr/>
                    <p:nvPr/>
                  </p:nvCxnSpPr>
                  <p:spPr>
                    <a:xfrm flipV="1">
                      <a:off x="1556792" y="5169024"/>
                      <a:ext cx="0" cy="576064"/>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xmlns="" id="{658015B9-B6D8-6C4F-AD52-EF0EDF26A0FE}"/>
                        </a:ext>
                      </a:extLst>
                    </p:cNvPr>
                    <p:cNvSpPr txBox="1"/>
                    <p:nvPr/>
                  </p:nvSpPr>
                  <p:spPr>
                    <a:xfrm>
                      <a:off x="1484784" y="5745088"/>
                      <a:ext cx="720080" cy="107722"/>
                    </a:xfrm>
                    <a:prstGeom prst="rect">
                      <a:avLst/>
                    </a:prstGeom>
                    <a:noFill/>
                  </p:spPr>
                  <p:txBody>
                    <a:bodyPr wrap="square" lIns="0" tIns="0" rIns="0" bIns="0" rtlCol="0">
                      <a:spAutoFit/>
                    </a:bodyPr>
                    <a:lstStyle/>
                    <a:p>
                      <a:r>
                        <a:rPr lang="en-US" sz="700" dirty="0">
                          <a:latin typeface="Arial" pitchFamily="34" charset="0"/>
                          <a:cs typeface="Arial" pitchFamily="34" charset="0"/>
                        </a:rPr>
                        <a:t>    0                10                </a:t>
                      </a:r>
                      <a:endParaRPr lang="x-none" sz="700" dirty="0">
                        <a:latin typeface="Arial" pitchFamily="34" charset="0"/>
                        <a:cs typeface="Arial" pitchFamily="34" charset="0"/>
                      </a:endParaRPr>
                    </a:p>
                  </p:txBody>
                </p:sp>
                <p:sp>
                  <p:nvSpPr>
                    <p:cNvPr id="294" name="TextBox 293">
                      <a:extLst>
                        <a:ext uri="{FF2B5EF4-FFF2-40B4-BE49-F238E27FC236}">
                          <a16:creationId xmlns:a16="http://schemas.microsoft.com/office/drawing/2014/main" xmlns="" id="{658015B9-B6D8-6C4F-AD52-EF0EDF26A0FE}"/>
                        </a:ext>
                      </a:extLst>
                    </p:cNvPr>
                    <p:cNvSpPr txBox="1"/>
                    <p:nvPr/>
                  </p:nvSpPr>
                  <p:spPr>
                    <a:xfrm>
                      <a:off x="1268760" y="5205318"/>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1</a:t>
                      </a:r>
                      <a:endParaRPr lang="x-none" sz="700" dirty="0">
                        <a:latin typeface="Arial" pitchFamily="34" charset="0"/>
                        <a:cs typeface="Arial" pitchFamily="34" charset="0"/>
                      </a:endParaRPr>
                    </a:p>
                  </p:txBody>
                </p:sp>
                <p:sp>
                  <p:nvSpPr>
                    <p:cNvPr id="301" name="TextBox 300">
                      <a:extLst>
                        <a:ext uri="{FF2B5EF4-FFF2-40B4-BE49-F238E27FC236}">
                          <a16:creationId xmlns:a16="http://schemas.microsoft.com/office/drawing/2014/main" xmlns="" id="{658015B9-B6D8-6C4F-AD52-EF0EDF26A0FE}"/>
                        </a:ext>
                      </a:extLst>
                    </p:cNvPr>
                    <p:cNvSpPr txBox="1"/>
                    <p:nvPr/>
                  </p:nvSpPr>
                  <p:spPr>
                    <a:xfrm>
                      <a:off x="1268760" y="5601072"/>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0</a:t>
                      </a:r>
                      <a:endParaRPr lang="x-none" sz="700" dirty="0">
                        <a:latin typeface="Arial" pitchFamily="34" charset="0"/>
                        <a:cs typeface="Arial" pitchFamily="34" charset="0"/>
                      </a:endParaRPr>
                    </a:p>
                  </p:txBody>
                </p:sp>
                <p:sp>
                  <p:nvSpPr>
                    <p:cNvPr id="307" name="TextBox 306">
                      <a:extLst>
                        <a:ext uri="{FF2B5EF4-FFF2-40B4-BE49-F238E27FC236}">
                          <a16:creationId xmlns:a16="http://schemas.microsoft.com/office/drawing/2014/main" xmlns="" id="{658015B9-B6D8-6C4F-AD52-EF0EDF26A0FE}"/>
                        </a:ext>
                      </a:extLst>
                    </p:cNvPr>
                    <p:cNvSpPr txBox="1"/>
                    <p:nvPr/>
                  </p:nvSpPr>
                  <p:spPr>
                    <a:xfrm>
                      <a:off x="1268760" y="5853390"/>
                      <a:ext cx="936104" cy="215444"/>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Abundance threshold</a:t>
                      </a:r>
                    </a:p>
                    <a:p>
                      <a:pPr algn="ctr"/>
                      <a:r>
                        <a:rPr lang="en-US" altLang="zh-CN" sz="700" dirty="0">
                          <a:latin typeface="Arial" pitchFamily="34" charset="0"/>
                          <a:cs typeface="Arial" pitchFamily="34" charset="0"/>
                        </a:rPr>
                        <a:t>(log2(TPM-1))</a:t>
                      </a:r>
                      <a:endParaRPr lang="x-none" altLang="zh-CN" sz="700" dirty="0">
                        <a:latin typeface="Arial" pitchFamily="34" charset="0"/>
                        <a:cs typeface="Arial" pitchFamily="34" charset="0"/>
                      </a:endParaRPr>
                    </a:p>
                  </p:txBody>
                </p:sp>
              </p:grpSp>
              <p:sp>
                <p:nvSpPr>
                  <p:cNvPr id="281" name="TextBox 280">
                    <a:extLst>
                      <a:ext uri="{FF2B5EF4-FFF2-40B4-BE49-F238E27FC236}">
                        <a16:creationId xmlns:a16="http://schemas.microsoft.com/office/drawing/2014/main" xmlns="" id="{658015B9-B6D8-6C4F-AD52-EF0EDF26A0FE}"/>
                      </a:ext>
                    </a:extLst>
                  </p:cNvPr>
                  <p:cNvSpPr txBox="1"/>
                  <p:nvPr/>
                </p:nvSpPr>
                <p:spPr>
                  <a:xfrm rot="16200000">
                    <a:off x="962581" y="5403195"/>
                    <a:ext cx="720080" cy="107722"/>
                  </a:xfrm>
                  <a:prstGeom prst="rect">
                    <a:avLst/>
                  </a:prstGeom>
                  <a:noFill/>
                </p:spPr>
                <p:txBody>
                  <a:bodyPr wrap="square" lIns="0" tIns="0" rIns="0" bIns="0" rtlCol="0">
                    <a:spAutoFit/>
                  </a:bodyPr>
                  <a:lstStyle/>
                  <a:p>
                    <a:pPr algn="ctr"/>
                    <a:r>
                      <a:rPr lang="en-US" sz="700" dirty="0">
                        <a:latin typeface="Arial" pitchFamily="34" charset="0"/>
                        <a:cs typeface="Arial" pitchFamily="34" charset="0"/>
                      </a:rPr>
                      <a:t>Consistency</a:t>
                    </a:r>
                    <a:endParaRPr lang="x-none" sz="700" dirty="0">
                      <a:latin typeface="Arial" pitchFamily="34" charset="0"/>
                      <a:cs typeface="Arial" pitchFamily="34" charset="0"/>
                    </a:endParaRPr>
                  </a:p>
                </p:txBody>
              </p:sp>
            </p:grpSp>
            <p:cxnSp>
              <p:nvCxnSpPr>
                <p:cNvPr id="270" name="直接连接符 269"/>
                <p:cNvCxnSpPr/>
                <p:nvPr/>
              </p:nvCxnSpPr>
              <p:spPr>
                <a:xfrm>
                  <a:off x="5949280" y="1856656"/>
                  <a:ext cx="21602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nvCxnSpPr>
              <p:spPr>
                <a:xfrm>
                  <a:off x="5949280" y="2072680"/>
                  <a:ext cx="21602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a:off x="5949280" y="2288704"/>
                  <a:ext cx="216024"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3" name="直接连接符 272"/>
                <p:cNvCxnSpPr/>
                <p:nvPr/>
              </p:nvCxnSpPr>
              <p:spPr>
                <a:xfrm>
                  <a:off x="5949280" y="2504728"/>
                  <a:ext cx="216024" cy="0"/>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xmlns="" id="{658015B9-B6D8-6C4F-AD52-EF0EDF26A0FE}"/>
                    </a:ext>
                  </a:extLst>
                </p:cNvPr>
                <p:cNvSpPr txBox="1"/>
                <p:nvPr/>
              </p:nvSpPr>
              <p:spPr>
                <a:xfrm>
                  <a:off x="6237312" y="1820942"/>
                  <a:ext cx="620688" cy="107722"/>
                </a:xfrm>
                <a:prstGeom prst="rect">
                  <a:avLst/>
                </a:prstGeom>
                <a:noFill/>
              </p:spPr>
              <p:txBody>
                <a:bodyPr wrap="square" lIns="0" tIns="0" rIns="0" bIns="0" rtlCol="0">
                  <a:spAutoFit/>
                </a:bodyPr>
                <a:lstStyle/>
                <a:p>
                  <a:r>
                    <a:rPr lang="en-US" sz="700" dirty="0">
                      <a:latin typeface="Arial" pitchFamily="34" charset="0"/>
                      <a:cs typeface="Arial" pitchFamily="34" charset="0"/>
                    </a:rPr>
                    <a:t>H1-mix</a:t>
                  </a:r>
                  <a:endParaRPr lang="x-none" sz="700" dirty="0">
                    <a:latin typeface="Arial" pitchFamily="34" charset="0"/>
                    <a:cs typeface="Arial" pitchFamily="34" charset="0"/>
                  </a:endParaRPr>
                </a:p>
              </p:txBody>
            </p:sp>
            <p:sp>
              <p:nvSpPr>
                <p:cNvPr id="276" name="TextBox 275">
                  <a:extLst>
                    <a:ext uri="{FF2B5EF4-FFF2-40B4-BE49-F238E27FC236}">
                      <a16:creationId xmlns:a16="http://schemas.microsoft.com/office/drawing/2014/main" xmlns="" id="{658015B9-B6D8-6C4F-AD52-EF0EDF26A0FE}"/>
                    </a:ext>
                  </a:extLst>
                </p:cNvPr>
                <p:cNvSpPr txBox="1"/>
                <p:nvPr/>
              </p:nvSpPr>
              <p:spPr>
                <a:xfrm>
                  <a:off x="6237312" y="2036966"/>
                  <a:ext cx="620688" cy="107722"/>
                </a:xfrm>
                <a:prstGeom prst="rect">
                  <a:avLst/>
                </a:prstGeom>
                <a:noFill/>
              </p:spPr>
              <p:txBody>
                <a:bodyPr wrap="square" lIns="0" tIns="0" rIns="0" bIns="0" rtlCol="0">
                  <a:spAutoFit/>
                </a:bodyPr>
                <a:lstStyle/>
                <a:p>
                  <a:r>
                    <a:rPr lang="en-US" sz="700" dirty="0">
                      <a:latin typeface="Arial" pitchFamily="34" charset="0"/>
                      <a:cs typeface="Arial" pitchFamily="34" charset="0"/>
                    </a:rPr>
                    <a:t>WTC11</a:t>
                  </a:r>
                  <a:endParaRPr lang="x-none" sz="700" dirty="0">
                    <a:latin typeface="Arial" pitchFamily="34" charset="0"/>
                    <a:cs typeface="Arial" pitchFamily="34" charset="0"/>
                  </a:endParaRPr>
                </a:p>
              </p:txBody>
            </p:sp>
            <p:sp>
              <p:nvSpPr>
                <p:cNvPr id="277" name="TextBox 276">
                  <a:extLst>
                    <a:ext uri="{FF2B5EF4-FFF2-40B4-BE49-F238E27FC236}">
                      <a16:creationId xmlns:a16="http://schemas.microsoft.com/office/drawing/2014/main" xmlns="" id="{658015B9-B6D8-6C4F-AD52-EF0EDF26A0FE}"/>
                    </a:ext>
                  </a:extLst>
                </p:cNvPr>
                <p:cNvSpPr txBox="1"/>
                <p:nvPr/>
              </p:nvSpPr>
              <p:spPr>
                <a:xfrm>
                  <a:off x="6237312" y="2252990"/>
                  <a:ext cx="620688" cy="107722"/>
                </a:xfrm>
                <a:prstGeom prst="rect">
                  <a:avLst/>
                </a:prstGeom>
                <a:noFill/>
              </p:spPr>
              <p:txBody>
                <a:bodyPr wrap="square" lIns="0" tIns="0" rIns="0" bIns="0" rtlCol="0">
                  <a:spAutoFit/>
                </a:bodyPr>
                <a:lstStyle/>
                <a:p>
                  <a:r>
                    <a:rPr lang="en-US" sz="700" dirty="0">
                      <a:latin typeface="Arial" pitchFamily="34" charset="0"/>
                      <a:cs typeface="Arial" pitchFamily="34" charset="0"/>
                    </a:rPr>
                    <a:t>H1-hESC</a:t>
                  </a:r>
                  <a:endParaRPr lang="x-none" sz="700" dirty="0">
                    <a:latin typeface="Arial" pitchFamily="34" charset="0"/>
                    <a:cs typeface="Arial" pitchFamily="34" charset="0"/>
                  </a:endParaRPr>
                </a:p>
              </p:txBody>
            </p:sp>
            <p:sp>
              <p:nvSpPr>
                <p:cNvPr id="279" name="TextBox 278">
                  <a:extLst>
                    <a:ext uri="{FF2B5EF4-FFF2-40B4-BE49-F238E27FC236}">
                      <a16:creationId xmlns:a16="http://schemas.microsoft.com/office/drawing/2014/main" xmlns="" id="{658015B9-B6D8-6C4F-AD52-EF0EDF26A0FE}"/>
                    </a:ext>
                  </a:extLst>
                </p:cNvPr>
                <p:cNvSpPr txBox="1"/>
                <p:nvPr/>
              </p:nvSpPr>
              <p:spPr>
                <a:xfrm>
                  <a:off x="6237312" y="2469014"/>
                  <a:ext cx="620688" cy="107722"/>
                </a:xfrm>
                <a:prstGeom prst="rect">
                  <a:avLst/>
                </a:prstGeom>
                <a:noFill/>
              </p:spPr>
              <p:txBody>
                <a:bodyPr wrap="square" lIns="0" tIns="0" rIns="0" bIns="0" rtlCol="0">
                  <a:spAutoFit/>
                </a:bodyPr>
                <a:lstStyle/>
                <a:p>
                  <a:r>
                    <a:rPr lang="en-US" sz="700" dirty="0">
                      <a:latin typeface="Arial" pitchFamily="34" charset="0"/>
                      <a:cs typeface="Arial" pitchFamily="34" charset="0"/>
                    </a:rPr>
                    <a:t>H1-DE</a:t>
                  </a:r>
                  <a:endParaRPr lang="x-none" sz="700" dirty="0">
                    <a:latin typeface="Arial" pitchFamily="34" charset="0"/>
                    <a:cs typeface="Arial" pitchFamily="34" charset="0"/>
                  </a:endParaRPr>
                </a:p>
              </p:txBody>
            </p:sp>
          </p:grpSp>
        </p:grpSp>
      </p:grpSp>
      <p:sp>
        <p:nvSpPr>
          <p:cNvPr id="302" name="TextBox 301">
            <a:extLst>
              <a:ext uri="{FF2B5EF4-FFF2-40B4-BE49-F238E27FC236}">
                <a16:creationId xmlns:a16="http://schemas.microsoft.com/office/drawing/2014/main" xmlns="" id="{658015B9-B6D8-6C4F-AD52-EF0EDF26A0FE}"/>
              </a:ext>
            </a:extLst>
          </p:cNvPr>
          <p:cNvSpPr txBox="1"/>
          <p:nvPr/>
        </p:nvSpPr>
        <p:spPr>
          <a:xfrm>
            <a:off x="188640" y="1856656"/>
            <a:ext cx="207640" cy="153888"/>
          </a:xfrm>
          <a:prstGeom prst="rect">
            <a:avLst/>
          </a:prstGeom>
          <a:noFill/>
        </p:spPr>
        <p:txBody>
          <a:bodyPr wrap="square" lIns="0" tIns="0" rIns="0" bIns="0" rtlCol="0">
            <a:spAutoFit/>
          </a:bodyPr>
          <a:lstStyle/>
          <a:p>
            <a:r>
              <a:rPr lang="en-US" sz="1000" b="1" dirty="0">
                <a:latin typeface="Arial" pitchFamily="34" charset="0"/>
                <a:cs typeface="Arial" pitchFamily="34" charset="0"/>
              </a:rPr>
              <a:t>c</a:t>
            </a:r>
            <a:endParaRPr lang="x-none" sz="1000" b="1" dirty="0">
              <a:latin typeface="Arial" pitchFamily="34" charset="0"/>
              <a:cs typeface="Arial" pitchFamily="34" charset="0"/>
            </a:endParaRPr>
          </a:p>
        </p:txBody>
      </p:sp>
      <p:grpSp>
        <p:nvGrpSpPr>
          <p:cNvPr id="304" name="组合 303"/>
          <p:cNvGrpSpPr/>
          <p:nvPr/>
        </p:nvGrpSpPr>
        <p:grpSpPr>
          <a:xfrm>
            <a:off x="332656" y="2000672"/>
            <a:ext cx="6048672" cy="1536664"/>
            <a:chOff x="332656" y="1928664"/>
            <a:chExt cx="6048672" cy="1536664"/>
          </a:xfrm>
        </p:grpSpPr>
        <p:grpSp>
          <p:nvGrpSpPr>
            <p:cNvPr id="194" name="组合 193"/>
            <p:cNvGrpSpPr/>
            <p:nvPr/>
          </p:nvGrpSpPr>
          <p:grpSpPr>
            <a:xfrm>
              <a:off x="332656" y="1928664"/>
              <a:ext cx="6048672" cy="1388092"/>
              <a:chOff x="548680" y="2072680"/>
              <a:chExt cx="6048672" cy="1388092"/>
            </a:xfrm>
          </p:grpSpPr>
          <p:pic>
            <p:nvPicPr>
              <p:cNvPr id="197" name="图片 196" descr="fig_real_data_AI_v4.emf"/>
              <p:cNvPicPr>
                <a:picLocks noChangeAspect="1"/>
              </p:cNvPicPr>
              <p:nvPr/>
            </p:nvPicPr>
            <p:blipFill>
              <a:blip r:embed="rId4" cstate="print"/>
              <a:srcRect t="38176" b="51171"/>
              <a:stretch>
                <a:fillRect/>
              </a:stretch>
            </p:blipFill>
            <p:spPr>
              <a:xfrm>
                <a:off x="764704" y="2203200"/>
                <a:ext cx="4104456" cy="720080"/>
              </a:xfrm>
              <a:prstGeom prst="rect">
                <a:avLst/>
              </a:prstGeom>
            </p:spPr>
          </p:pic>
          <p:grpSp>
            <p:nvGrpSpPr>
              <p:cNvPr id="198" name="组合 389"/>
              <p:cNvGrpSpPr/>
              <p:nvPr/>
            </p:nvGrpSpPr>
            <p:grpSpPr>
              <a:xfrm>
                <a:off x="5111904" y="2216696"/>
                <a:ext cx="836712" cy="964621"/>
                <a:chOff x="5589240" y="1640632"/>
                <a:chExt cx="836712" cy="964621"/>
              </a:xfrm>
            </p:grpSpPr>
            <p:sp>
              <p:nvSpPr>
                <p:cNvPr id="247" name="TextBox 246"/>
                <p:cNvSpPr txBox="1"/>
                <p:nvPr/>
              </p:nvSpPr>
              <p:spPr>
                <a:xfrm>
                  <a:off x="5589240" y="1640632"/>
                  <a:ext cx="836712" cy="100605"/>
                </a:xfrm>
                <a:prstGeom prst="rect">
                  <a:avLst/>
                </a:prstGeom>
                <a:noFill/>
              </p:spPr>
              <p:txBody>
                <a:bodyPr wrap="square" lIns="0" tIns="0" rIns="0" bIns="0" rtlCol="0">
                  <a:spAutoFit/>
                </a:bodyPr>
                <a:lstStyle/>
                <a:p>
                  <a:pPr>
                    <a:lnSpc>
                      <a:spcPct val="120000"/>
                    </a:lnSpc>
                  </a:pPr>
                  <a:r>
                    <a:rPr lang="en-US" altLang="zh-CN" sz="600" b="1" dirty="0">
                      <a:latin typeface="Arial" pitchFamily="34" charset="0"/>
                      <a:cs typeface="Arial" pitchFamily="34" charset="0"/>
                    </a:rPr>
                    <a:t>Protocols-Platforms</a:t>
                  </a:r>
                  <a:endParaRPr lang="zh-CN" altLang="en-US" sz="600" b="1" dirty="0">
                    <a:latin typeface="Arial" pitchFamily="34" charset="0"/>
                    <a:cs typeface="Arial" pitchFamily="34" charset="0"/>
                  </a:endParaRPr>
                </a:p>
              </p:txBody>
            </p:sp>
            <p:grpSp>
              <p:nvGrpSpPr>
                <p:cNvPr id="252" name="组合 409"/>
                <p:cNvGrpSpPr/>
                <p:nvPr/>
              </p:nvGrpSpPr>
              <p:grpSpPr>
                <a:xfrm>
                  <a:off x="5589240" y="1784648"/>
                  <a:ext cx="675320" cy="820605"/>
                  <a:chOff x="1124744" y="4140000"/>
                  <a:chExt cx="675320" cy="820605"/>
                </a:xfrm>
              </p:grpSpPr>
              <p:sp>
                <p:nvSpPr>
                  <p:cNvPr id="253" name="TextBox 252"/>
                  <p:cNvSpPr txBox="1"/>
                  <p:nvPr/>
                </p:nvSpPr>
                <p:spPr>
                  <a:xfrm>
                    <a:off x="1224000" y="4140000"/>
                    <a:ext cx="576064" cy="110800"/>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cDNA-PacBio</a:t>
                    </a:r>
                    <a:endParaRPr lang="zh-CN" altLang="en-US" sz="600" dirty="0">
                      <a:latin typeface="Arial" pitchFamily="34" charset="0"/>
                      <a:cs typeface="Arial" pitchFamily="34" charset="0"/>
                    </a:endParaRPr>
                  </a:p>
                </p:txBody>
              </p:sp>
              <p:sp>
                <p:nvSpPr>
                  <p:cNvPr id="254" name="TextBox 253"/>
                  <p:cNvSpPr txBox="1"/>
                  <p:nvPr/>
                </p:nvSpPr>
                <p:spPr>
                  <a:xfrm>
                    <a:off x="1224000" y="45072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CapTrap-PacBio</a:t>
                    </a:r>
                    <a:endParaRPr lang="zh-CN" altLang="en-US" sz="600" dirty="0">
                      <a:latin typeface="Arial" pitchFamily="34" charset="0"/>
                      <a:cs typeface="Arial" pitchFamily="34" charset="0"/>
                    </a:endParaRPr>
                  </a:p>
                </p:txBody>
              </p:sp>
              <p:sp>
                <p:nvSpPr>
                  <p:cNvPr id="261" name="TextBox 260"/>
                  <p:cNvSpPr txBox="1"/>
                  <p:nvPr/>
                </p:nvSpPr>
                <p:spPr>
                  <a:xfrm>
                    <a:off x="1224000" y="48600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cDNA-Illumina</a:t>
                    </a:r>
                    <a:endParaRPr lang="zh-CN" altLang="en-US" sz="600" dirty="0">
                      <a:latin typeface="Arial" pitchFamily="34" charset="0"/>
                      <a:cs typeface="Arial" pitchFamily="34" charset="0"/>
                    </a:endParaRPr>
                  </a:p>
                </p:txBody>
              </p:sp>
              <p:sp>
                <p:nvSpPr>
                  <p:cNvPr id="266" name="TextBox 265"/>
                  <p:cNvSpPr txBox="1"/>
                  <p:nvPr/>
                </p:nvSpPr>
                <p:spPr>
                  <a:xfrm>
                    <a:off x="1224000" y="42660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cDNA</a:t>
                    </a:r>
                    <a:r>
                      <a:rPr lang="en-US" altLang="zh-CN" sz="600" dirty="0">
                        <a:latin typeface="Arial" pitchFamily="34" charset="0"/>
                        <a:cs typeface="Arial" pitchFamily="34" charset="0"/>
                      </a:rPr>
                      <a:t>-ONT</a:t>
                    </a:r>
                    <a:endParaRPr lang="zh-CN" altLang="en-US" sz="600" dirty="0">
                      <a:latin typeface="Arial" pitchFamily="34" charset="0"/>
                      <a:cs typeface="Arial" pitchFamily="34" charset="0"/>
                    </a:endParaRPr>
                  </a:p>
                </p:txBody>
              </p:sp>
              <p:sp>
                <p:nvSpPr>
                  <p:cNvPr id="269" name="TextBox 268"/>
                  <p:cNvSpPr txBox="1"/>
                  <p:nvPr/>
                </p:nvSpPr>
                <p:spPr>
                  <a:xfrm>
                    <a:off x="1224000" y="46296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CapTrap</a:t>
                    </a:r>
                    <a:r>
                      <a:rPr lang="en-US" altLang="zh-CN" sz="600" dirty="0">
                        <a:latin typeface="Arial" pitchFamily="34" charset="0"/>
                        <a:cs typeface="Arial" pitchFamily="34" charset="0"/>
                      </a:rPr>
                      <a:t>-ONT</a:t>
                    </a:r>
                    <a:endParaRPr lang="zh-CN" altLang="en-US" sz="600" dirty="0">
                      <a:latin typeface="Arial" pitchFamily="34" charset="0"/>
                      <a:cs typeface="Arial" pitchFamily="34" charset="0"/>
                    </a:endParaRPr>
                  </a:p>
                </p:txBody>
              </p:sp>
              <p:sp>
                <p:nvSpPr>
                  <p:cNvPr id="280" name="TextBox 279"/>
                  <p:cNvSpPr txBox="1"/>
                  <p:nvPr/>
                </p:nvSpPr>
                <p:spPr>
                  <a:xfrm>
                    <a:off x="1224000" y="4752000"/>
                    <a:ext cx="576064" cy="100605"/>
                  </a:xfrm>
                  <a:prstGeom prst="rect">
                    <a:avLst/>
                  </a:prstGeom>
                  <a:noFill/>
                </p:spPr>
                <p:txBody>
                  <a:bodyPr wrap="square" lIns="0" tIns="0" rIns="0" bIns="0" rtlCol="0">
                    <a:spAutoFit/>
                  </a:bodyPr>
                  <a:lstStyle/>
                  <a:p>
                    <a:pPr>
                      <a:lnSpc>
                        <a:spcPct val="120000"/>
                      </a:lnSpc>
                    </a:pPr>
                    <a:r>
                      <a:rPr lang="en-US" altLang="zh-CN" sz="600" dirty="0">
                        <a:latin typeface="Arial" pitchFamily="34" charset="0"/>
                        <a:cs typeface="Arial" pitchFamily="34" charset="0"/>
                      </a:rPr>
                      <a:t>R2C2-ONT</a:t>
                    </a:r>
                    <a:endParaRPr lang="zh-CN" altLang="en-US" sz="600" dirty="0">
                      <a:latin typeface="Arial" pitchFamily="34" charset="0"/>
                      <a:cs typeface="Arial" pitchFamily="34" charset="0"/>
                    </a:endParaRPr>
                  </a:p>
                </p:txBody>
              </p:sp>
              <p:sp>
                <p:nvSpPr>
                  <p:cNvPr id="285" name="TextBox 284"/>
                  <p:cNvSpPr txBox="1"/>
                  <p:nvPr/>
                </p:nvSpPr>
                <p:spPr>
                  <a:xfrm>
                    <a:off x="1224000" y="43848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dRNA</a:t>
                    </a:r>
                    <a:r>
                      <a:rPr lang="en-US" altLang="zh-CN" sz="600" dirty="0">
                        <a:latin typeface="Arial" pitchFamily="34" charset="0"/>
                        <a:cs typeface="Arial" pitchFamily="34" charset="0"/>
                      </a:rPr>
                      <a:t>-ONT</a:t>
                    </a:r>
                    <a:endParaRPr lang="zh-CN" altLang="en-US" sz="600" dirty="0">
                      <a:latin typeface="Arial" pitchFamily="34" charset="0"/>
                      <a:cs typeface="Arial" pitchFamily="34" charset="0"/>
                    </a:endParaRPr>
                  </a:p>
                </p:txBody>
              </p:sp>
              <p:pic>
                <p:nvPicPr>
                  <p:cNvPr id="289" name="图片 288" descr="legend_1_v4.emf"/>
                  <p:cNvPicPr>
                    <a:picLocks noChangeAspect="1"/>
                  </p:cNvPicPr>
                  <p:nvPr/>
                </p:nvPicPr>
                <p:blipFill>
                  <a:blip r:embed="rId5" cstate="print"/>
                  <a:stretch>
                    <a:fillRect/>
                  </a:stretch>
                </p:blipFill>
                <p:spPr>
                  <a:xfrm>
                    <a:off x="1124744" y="4160912"/>
                    <a:ext cx="95175" cy="793125"/>
                  </a:xfrm>
                  <a:prstGeom prst="rect">
                    <a:avLst/>
                  </a:prstGeom>
                </p:spPr>
              </p:pic>
            </p:grpSp>
          </p:grpSp>
          <p:grpSp>
            <p:nvGrpSpPr>
              <p:cNvPr id="199" name="组合 384"/>
              <p:cNvGrpSpPr/>
              <p:nvPr/>
            </p:nvGrpSpPr>
            <p:grpSpPr>
              <a:xfrm>
                <a:off x="5949280" y="2216696"/>
                <a:ext cx="648072" cy="804829"/>
                <a:chOff x="5589240" y="2715398"/>
                <a:chExt cx="648072" cy="804829"/>
              </a:xfrm>
            </p:grpSpPr>
            <p:sp>
              <p:nvSpPr>
                <p:cNvPr id="240" name="TextBox 239">
                  <a:extLst>
                    <a:ext uri="{FF2B5EF4-FFF2-40B4-BE49-F238E27FC236}">
                      <a16:creationId xmlns:a16="http://schemas.microsoft.com/office/drawing/2014/main" xmlns="" id="{658015B9-B6D8-6C4F-AD52-EF0EDF26A0FE}"/>
                    </a:ext>
                  </a:extLst>
                </p:cNvPr>
                <p:cNvSpPr txBox="1"/>
                <p:nvPr/>
              </p:nvSpPr>
              <p:spPr>
                <a:xfrm>
                  <a:off x="5589240" y="2715398"/>
                  <a:ext cx="648072" cy="92333"/>
                </a:xfrm>
                <a:prstGeom prst="rect">
                  <a:avLst/>
                </a:prstGeom>
                <a:noFill/>
              </p:spPr>
              <p:txBody>
                <a:bodyPr wrap="square" lIns="0" tIns="0" rIns="0" bIns="0" rtlCol="0">
                  <a:spAutoFit/>
                </a:bodyPr>
                <a:lstStyle/>
                <a:p>
                  <a:r>
                    <a:rPr lang="en-US" sz="600" b="1" dirty="0">
                      <a:latin typeface="Arial" pitchFamily="34" charset="0"/>
                      <a:cs typeface="Arial" pitchFamily="34" charset="0"/>
                    </a:rPr>
                    <a:t>Samples</a:t>
                  </a:r>
                  <a:endParaRPr lang="x-none" sz="600" b="1" dirty="0">
                    <a:latin typeface="Arial" pitchFamily="34" charset="0"/>
                    <a:cs typeface="Arial" pitchFamily="34" charset="0"/>
                  </a:endParaRPr>
                </a:p>
              </p:txBody>
            </p:sp>
            <p:pic>
              <p:nvPicPr>
                <p:cNvPr id="245" name="图片 244" descr="legend_1.tif"/>
                <p:cNvPicPr>
                  <a:picLocks noChangeAspect="1"/>
                </p:cNvPicPr>
                <p:nvPr/>
              </p:nvPicPr>
              <p:blipFill>
                <a:blip r:embed="rId6" cstate="print"/>
                <a:srcRect r="-40864" b="70543"/>
                <a:stretch>
                  <a:fillRect/>
                </a:stretch>
              </p:blipFill>
              <p:spPr>
                <a:xfrm>
                  <a:off x="5632011" y="2859414"/>
                  <a:ext cx="89305" cy="660813"/>
                </a:xfrm>
                <a:prstGeom prst="rect">
                  <a:avLst/>
                </a:prstGeom>
              </p:spPr>
            </p:pic>
            <p:sp>
              <p:nvSpPr>
                <p:cNvPr id="246" name="TextBox 245">
                  <a:extLst>
                    <a:ext uri="{FF2B5EF4-FFF2-40B4-BE49-F238E27FC236}">
                      <a16:creationId xmlns:a16="http://schemas.microsoft.com/office/drawing/2014/main" xmlns="" id="{658015B9-B6D8-6C4F-AD52-EF0EDF26A0FE}"/>
                    </a:ext>
                  </a:extLst>
                </p:cNvPr>
                <p:cNvSpPr txBox="1"/>
                <p:nvPr/>
              </p:nvSpPr>
              <p:spPr>
                <a:xfrm>
                  <a:off x="5732592" y="2859414"/>
                  <a:ext cx="459432" cy="600164"/>
                </a:xfrm>
                <a:prstGeom prst="rect">
                  <a:avLst/>
                </a:prstGeom>
                <a:noFill/>
              </p:spPr>
              <p:txBody>
                <a:bodyPr wrap="square" lIns="0" tIns="0" rIns="0" bIns="0" rtlCol="0">
                  <a:spAutoFit/>
                </a:bodyPr>
                <a:lstStyle/>
                <a:p>
                  <a:pPr>
                    <a:spcAft>
                      <a:spcPts val="600"/>
                    </a:spcAft>
                  </a:pPr>
                  <a:r>
                    <a:rPr lang="en-US" sz="600" dirty="0">
                      <a:latin typeface="Arial" pitchFamily="34" charset="0"/>
                      <a:cs typeface="Arial" pitchFamily="34" charset="0"/>
                    </a:rPr>
                    <a:t>H1-</a:t>
                  </a:r>
                  <a:r>
                    <a:rPr lang="en-US" altLang="zh-CN" sz="600" dirty="0">
                      <a:latin typeface="Arial" pitchFamily="34" charset="0"/>
                      <a:cs typeface="Arial" pitchFamily="34" charset="0"/>
                    </a:rPr>
                    <a:t>mix</a:t>
                  </a:r>
                </a:p>
                <a:p>
                  <a:pPr>
                    <a:spcAft>
                      <a:spcPts val="600"/>
                    </a:spcAft>
                  </a:pPr>
                  <a:r>
                    <a:rPr lang="en-US" sz="600" dirty="0">
                      <a:latin typeface="Arial" pitchFamily="34" charset="0"/>
                      <a:cs typeface="Arial" pitchFamily="34" charset="0"/>
                    </a:rPr>
                    <a:t>H1-hESC</a:t>
                  </a:r>
                </a:p>
                <a:p>
                  <a:pPr>
                    <a:spcAft>
                      <a:spcPts val="600"/>
                    </a:spcAft>
                  </a:pPr>
                  <a:r>
                    <a:rPr lang="en-US" sz="600" dirty="0">
                      <a:latin typeface="Arial" pitchFamily="34" charset="0"/>
                      <a:cs typeface="Arial" pitchFamily="34" charset="0"/>
                    </a:rPr>
                    <a:t>H1-DE</a:t>
                  </a:r>
                </a:p>
                <a:p>
                  <a:pPr>
                    <a:spcAft>
                      <a:spcPts val="600"/>
                    </a:spcAft>
                  </a:pPr>
                  <a:r>
                    <a:rPr lang="en-US" sz="600" dirty="0">
                      <a:latin typeface="Arial" pitchFamily="34" charset="0"/>
                      <a:cs typeface="Arial" pitchFamily="34" charset="0"/>
                    </a:rPr>
                    <a:t>WTC11</a:t>
                  </a:r>
                </a:p>
              </p:txBody>
            </p:sp>
          </p:grpSp>
          <p:sp>
            <p:nvSpPr>
              <p:cNvPr id="200" name="TextBox 199">
                <a:extLst>
                  <a:ext uri="{FF2B5EF4-FFF2-40B4-BE49-F238E27FC236}">
                    <a16:creationId xmlns:a16="http://schemas.microsoft.com/office/drawing/2014/main" xmlns="" id="{ECCA046D-70A9-3D4C-9D57-C97D86A2ABFF}"/>
                  </a:ext>
                </a:extLst>
              </p:cNvPr>
              <p:cNvSpPr txBox="1"/>
              <p:nvPr/>
            </p:nvSpPr>
            <p:spPr>
              <a:xfrm rot="18622249">
                <a:off x="682198" y="2977452"/>
                <a:ext cx="360040" cy="138914"/>
              </a:xfrm>
              <a:prstGeom prst="rect">
                <a:avLst/>
              </a:prstGeom>
              <a:noFill/>
            </p:spPr>
            <p:txBody>
              <a:bodyPr wrap="square" lIns="0" tIns="0" rIns="0" bIns="0" rtlCol="0">
                <a:spAutoFit/>
              </a:bodyPr>
              <a:lstStyle/>
              <a:p>
                <a:pPr algn="r"/>
                <a:r>
                  <a:rPr lang="en-GB" sz="700" dirty="0">
                    <a:latin typeface="Arial" pitchFamily="34" charset="0"/>
                    <a:cs typeface="Arial" pitchFamily="34" charset="0"/>
                  </a:rPr>
                  <a:t>B</a:t>
                </a:r>
                <a:r>
                  <a:rPr lang="en-US" altLang="zh-CN" sz="700" dirty="0" err="1">
                    <a:latin typeface="Arial" pitchFamily="34" charset="0"/>
                    <a:cs typeface="Arial" pitchFamily="34" charset="0"/>
                  </a:rPr>
                  <a:t>ambu</a:t>
                </a:r>
                <a:endParaRPr lang="en-GB" sz="700" dirty="0">
                  <a:latin typeface="Arial" pitchFamily="34" charset="0"/>
                  <a:cs typeface="Arial" pitchFamily="34" charset="0"/>
                </a:endParaRPr>
              </a:p>
            </p:txBody>
          </p:sp>
          <p:sp>
            <p:nvSpPr>
              <p:cNvPr id="201" name="TextBox 200">
                <a:extLst>
                  <a:ext uri="{FF2B5EF4-FFF2-40B4-BE49-F238E27FC236}">
                    <a16:creationId xmlns:a16="http://schemas.microsoft.com/office/drawing/2014/main" xmlns="" id="{ECCA046D-70A9-3D4C-9D57-C97D86A2ABFF}"/>
                  </a:ext>
                </a:extLst>
              </p:cNvPr>
              <p:cNvSpPr txBox="1"/>
              <p:nvPr/>
            </p:nvSpPr>
            <p:spPr>
              <a:xfrm rot="18622249">
                <a:off x="970230" y="2982946"/>
                <a:ext cx="36004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FLAIR</a:t>
                </a:r>
                <a:endParaRPr lang="en-GB" sz="700" dirty="0">
                  <a:latin typeface="Arial" pitchFamily="34" charset="0"/>
                  <a:cs typeface="Arial" pitchFamily="34" charset="0"/>
                </a:endParaRPr>
              </a:p>
            </p:txBody>
          </p:sp>
          <p:sp>
            <p:nvSpPr>
              <p:cNvPr id="206" name="TextBox 205">
                <a:extLst>
                  <a:ext uri="{FF2B5EF4-FFF2-40B4-BE49-F238E27FC236}">
                    <a16:creationId xmlns:a16="http://schemas.microsoft.com/office/drawing/2014/main" xmlns="" id="{ECCA046D-70A9-3D4C-9D57-C97D86A2ABFF}"/>
                  </a:ext>
                </a:extLst>
              </p:cNvPr>
              <p:cNvSpPr txBox="1"/>
              <p:nvPr/>
            </p:nvSpPr>
            <p:spPr>
              <a:xfrm rot="18622249">
                <a:off x="1219132" y="2982946"/>
                <a:ext cx="36004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FLAMES</a:t>
                </a:r>
                <a:endParaRPr lang="en-GB" sz="700" dirty="0">
                  <a:latin typeface="Arial" pitchFamily="34" charset="0"/>
                  <a:cs typeface="Arial" pitchFamily="34" charset="0"/>
                </a:endParaRPr>
              </a:p>
            </p:txBody>
          </p:sp>
          <p:sp>
            <p:nvSpPr>
              <p:cNvPr id="207" name="TextBox 206">
                <a:extLst>
                  <a:ext uri="{FF2B5EF4-FFF2-40B4-BE49-F238E27FC236}">
                    <a16:creationId xmlns:a16="http://schemas.microsoft.com/office/drawing/2014/main" xmlns="" id="{ECCA046D-70A9-3D4C-9D57-C97D86A2ABFF}"/>
                  </a:ext>
                </a:extLst>
              </p:cNvPr>
              <p:cNvSpPr txBox="1"/>
              <p:nvPr/>
            </p:nvSpPr>
            <p:spPr>
              <a:xfrm rot="18622249">
                <a:off x="1363391" y="3028726"/>
                <a:ext cx="48022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IsoQuant</a:t>
                </a:r>
                <a:endParaRPr lang="en-GB" sz="700" dirty="0">
                  <a:latin typeface="Arial" pitchFamily="34" charset="0"/>
                  <a:cs typeface="Arial" pitchFamily="34" charset="0"/>
                </a:endParaRPr>
              </a:p>
            </p:txBody>
          </p:sp>
          <p:sp>
            <p:nvSpPr>
              <p:cNvPr id="208" name="TextBox 207">
                <a:extLst>
                  <a:ext uri="{FF2B5EF4-FFF2-40B4-BE49-F238E27FC236}">
                    <a16:creationId xmlns:a16="http://schemas.microsoft.com/office/drawing/2014/main" xmlns="" id="{ECCA046D-70A9-3D4C-9D57-C97D86A2ABFF}"/>
                  </a:ext>
                </a:extLst>
              </p:cNvPr>
              <p:cNvSpPr txBox="1"/>
              <p:nvPr/>
            </p:nvSpPr>
            <p:spPr>
              <a:xfrm rot="18622249">
                <a:off x="1624176" y="3028726"/>
                <a:ext cx="48022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IsoTools</a:t>
                </a:r>
                <a:endParaRPr lang="en-GB" sz="700" dirty="0">
                  <a:latin typeface="Arial" pitchFamily="34" charset="0"/>
                  <a:cs typeface="Arial" pitchFamily="34" charset="0"/>
                </a:endParaRPr>
              </a:p>
            </p:txBody>
          </p:sp>
          <p:sp>
            <p:nvSpPr>
              <p:cNvPr id="214" name="TextBox 213">
                <a:extLst>
                  <a:ext uri="{FF2B5EF4-FFF2-40B4-BE49-F238E27FC236}">
                    <a16:creationId xmlns:a16="http://schemas.microsoft.com/office/drawing/2014/main" xmlns="" id="{ECCA046D-70A9-3D4C-9D57-C97D86A2ABFF}"/>
                  </a:ext>
                </a:extLst>
              </p:cNvPr>
              <p:cNvSpPr txBox="1"/>
              <p:nvPr/>
            </p:nvSpPr>
            <p:spPr>
              <a:xfrm rot="18622249">
                <a:off x="1873284" y="3028726"/>
                <a:ext cx="48022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TALON</a:t>
                </a:r>
                <a:endParaRPr lang="en-GB" sz="700" dirty="0">
                  <a:latin typeface="Arial" pitchFamily="34" charset="0"/>
                  <a:cs typeface="Arial" pitchFamily="34" charset="0"/>
                </a:endParaRPr>
              </a:p>
            </p:txBody>
          </p:sp>
          <p:sp>
            <p:nvSpPr>
              <p:cNvPr id="215" name="TextBox 214">
                <a:extLst>
                  <a:ext uri="{FF2B5EF4-FFF2-40B4-BE49-F238E27FC236}">
                    <a16:creationId xmlns:a16="http://schemas.microsoft.com/office/drawing/2014/main" xmlns="" id="{ECCA046D-70A9-3D4C-9D57-C97D86A2ABFF}"/>
                  </a:ext>
                </a:extLst>
              </p:cNvPr>
              <p:cNvSpPr txBox="1"/>
              <p:nvPr/>
            </p:nvSpPr>
            <p:spPr>
              <a:xfrm rot="18622249">
                <a:off x="2089307" y="3028726"/>
                <a:ext cx="48022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NanoSim</a:t>
                </a:r>
                <a:endParaRPr lang="en-GB" sz="700" dirty="0">
                  <a:latin typeface="Arial" pitchFamily="34" charset="0"/>
                  <a:cs typeface="Arial" pitchFamily="34" charset="0"/>
                </a:endParaRPr>
              </a:p>
            </p:txBody>
          </p:sp>
          <p:sp>
            <p:nvSpPr>
              <p:cNvPr id="216" name="TextBox 215">
                <a:extLst>
                  <a:ext uri="{FF2B5EF4-FFF2-40B4-BE49-F238E27FC236}">
                    <a16:creationId xmlns:a16="http://schemas.microsoft.com/office/drawing/2014/main" xmlns="" id="{ECCA046D-70A9-3D4C-9D57-C97D86A2ABFF}"/>
                  </a:ext>
                </a:extLst>
              </p:cNvPr>
              <p:cNvSpPr txBox="1"/>
              <p:nvPr/>
            </p:nvSpPr>
            <p:spPr>
              <a:xfrm rot="18622249">
                <a:off x="2377340" y="3028726"/>
                <a:ext cx="48022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RSEM</a:t>
                </a:r>
                <a:endParaRPr lang="en-GB" sz="700" dirty="0">
                  <a:latin typeface="Arial" pitchFamily="34" charset="0"/>
                  <a:cs typeface="Arial" pitchFamily="34" charset="0"/>
                </a:endParaRPr>
              </a:p>
            </p:txBody>
          </p:sp>
          <p:sp>
            <p:nvSpPr>
              <p:cNvPr id="217" name="TextBox 216">
                <a:extLst>
                  <a:ext uri="{FF2B5EF4-FFF2-40B4-BE49-F238E27FC236}">
                    <a16:creationId xmlns:a16="http://schemas.microsoft.com/office/drawing/2014/main" xmlns="" id="{ECCA046D-70A9-3D4C-9D57-C97D86A2ABFF}"/>
                  </a:ext>
                </a:extLst>
              </p:cNvPr>
              <p:cNvSpPr txBox="1"/>
              <p:nvPr/>
            </p:nvSpPr>
            <p:spPr>
              <a:xfrm rot="18622249">
                <a:off x="2684221" y="3086600"/>
                <a:ext cx="632145"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cDNA-PacBio</a:t>
                </a:r>
                <a:endParaRPr lang="en-GB" altLang="zh-CN" sz="700" dirty="0">
                  <a:latin typeface="Arial" pitchFamily="34" charset="0"/>
                  <a:cs typeface="Arial" pitchFamily="34" charset="0"/>
                </a:endParaRPr>
              </a:p>
            </p:txBody>
          </p:sp>
          <p:sp>
            <p:nvSpPr>
              <p:cNvPr id="218" name="TextBox 217">
                <a:extLst>
                  <a:ext uri="{FF2B5EF4-FFF2-40B4-BE49-F238E27FC236}">
                    <a16:creationId xmlns:a16="http://schemas.microsoft.com/office/drawing/2014/main" xmlns="" id="{ECCA046D-70A9-3D4C-9D57-C97D86A2ABFF}"/>
                  </a:ext>
                </a:extLst>
              </p:cNvPr>
              <p:cNvSpPr txBox="1"/>
              <p:nvPr/>
            </p:nvSpPr>
            <p:spPr>
              <a:xfrm rot="18622249">
                <a:off x="2926644" y="3086600"/>
                <a:ext cx="632145"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cDNA</a:t>
                </a:r>
                <a:r>
                  <a:rPr lang="en-US" altLang="zh-CN" sz="700" dirty="0">
                    <a:latin typeface="Arial" pitchFamily="34" charset="0"/>
                    <a:cs typeface="Arial" pitchFamily="34" charset="0"/>
                  </a:rPr>
                  <a:t>-ONT</a:t>
                </a:r>
                <a:endParaRPr lang="en-GB" altLang="zh-CN" sz="700" dirty="0">
                  <a:latin typeface="Arial" pitchFamily="34" charset="0"/>
                  <a:cs typeface="Arial" pitchFamily="34" charset="0"/>
                </a:endParaRPr>
              </a:p>
            </p:txBody>
          </p:sp>
          <p:sp>
            <p:nvSpPr>
              <p:cNvPr id="221" name="TextBox 220">
                <a:extLst>
                  <a:ext uri="{FF2B5EF4-FFF2-40B4-BE49-F238E27FC236}">
                    <a16:creationId xmlns:a16="http://schemas.microsoft.com/office/drawing/2014/main" xmlns="" id="{ECCA046D-70A9-3D4C-9D57-C97D86A2ABFF}"/>
                  </a:ext>
                </a:extLst>
              </p:cNvPr>
              <p:cNvSpPr txBox="1"/>
              <p:nvPr/>
            </p:nvSpPr>
            <p:spPr>
              <a:xfrm rot="18622249">
                <a:off x="3142669" y="3086600"/>
                <a:ext cx="632145"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dRNA</a:t>
                </a:r>
                <a:r>
                  <a:rPr lang="en-US" altLang="zh-CN" sz="700" dirty="0">
                    <a:latin typeface="Arial" pitchFamily="34" charset="0"/>
                    <a:cs typeface="Arial" pitchFamily="34" charset="0"/>
                  </a:rPr>
                  <a:t>-ONT</a:t>
                </a:r>
                <a:endParaRPr lang="en-GB" altLang="zh-CN" sz="700" dirty="0">
                  <a:latin typeface="Arial" pitchFamily="34" charset="0"/>
                  <a:cs typeface="Arial" pitchFamily="34" charset="0"/>
                </a:endParaRPr>
              </a:p>
            </p:txBody>
          </p:sp>
          <p:sp>
            <p:nvSpPr>
              <p:cNvPr id="224" name="TextBox 223">
                <a:extLst>
                  <a:ext uri="{FF2B5EF4-FFF2-40B4-BE49-F238E27FC236}">
                    <a16:creationId xmlns:a16="http://schemas.microsoft.com/office/drawing/2014/main" xmlns="" id="{ECCA046D-70A9-3D4C-9D57-C97D86A2ABFF}"/>
                  </a:ext>
                </a:extLst>
              </p:cNvPr>
              <p:cNvSpPr txBox="1"/>
              <p:nvPr/>
            </p:nvSpPr>
            <p:spPr>
              <a:xfrm rot="18622249">
                <a:off x="3695466" y="3088433"/>
                <a:ext cx="636957"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CapTrap</a:t>
                </a:r>
                <a:r>
                  <a:rPr lang="en-US" altLang="zh-CN" sz="700" dirty="0">
                    <a:latin typeface="Arial" pitchFamily="34" charset="0"/>
                    <a:cs typeface="Arial" pitchFamily="34" charset="0"/>
                  </a:rPr>
                  <a:t>-ONT</a:t>
                </a:r>
                <a:endParaRPr lang="en-GB" altLang="zh-CN" sz="700" dirty="0">
                  <a:latin typeface="Arial" pitchFamily="34" charset="0"/>
                  <a:cs typeface="Arial" pitchFamily="34" charset="0"/>
                </a:endParaRPr>
              </a:p>
            </p:txBody>
          </p:sp>
          <p:sp>
            <p:nvSpPr>
              <p:cNvPr id="225" name="TextBox 224">
                <a:extLst>
                  <a:ext uri="{FF2B5EF4-FFF2-40B4-BE49-F238E27FC236}">
                    <a16:creationId xmlns:a16="http://schemas.microsoft.com/office/drawing/2014/main" xmlns="" id="{ECCA046D-70A9-3D4C-9D57-C97D86A2ABFF}"/>
                  </a:ext>
                </a:extLst>
              </p:cNvPr>
              <p:cNvSpPr txBox="1"/>
              <p:nvPr/>
            </p:nvSpPr>
            <p:spPr>
              <a:xfrm rot="18622249">
                <a:off x="3933909" y="3088433"/>
                <a:ext cx="636957" cy="107722"/>
              </a:xfrm>
              <a:prstGeom prst="rect">
                <a:avLst/>
              </a:prstGeom>
              <a:noFill/>
            </p:spPr>
            <p:txBody>
              <a:bodyPr wrap="square" lIns="0" tIns="0" rIns="0" bIns="0" rtlCol="0">
                <a:spAutoFit/>
              </a:bodyPr>
              <a:lstStyle/>
              <a:p>
                <a:pPr algn="r"/>
                <a:r>
                  <a:rPr lang="en-US" altLang="zh-CN" sz="700" dirty="0">
                    <a:latin typeface="Arial" pitchFamily="34" charset="0"/>
                    <a:cs typeface="Arial" pitchFamily="34" charset="0"/>
                  </a:rPr>
                  <a:t>R2C2-ONT</a:t>
                </a:r>
                <a:endParaRPr lang="en-GB" altLang="zh-CN" sz="700" dirty="0">
                  <a:latin typeface="Arial" pitchFamily="34" charset="0"/>
                  <a:cs typeface="Arial" pitchFamily="34" charset="0"/>
                </a:endParaRPr>
              </a:p>
            </p:txBody>
          </p:sp>
          <p:sp>
            <p:nvSpPr>
              <p:cNvPr id="226" name="TextBox 225">
                <a:extLst>
                  <a:ext uri="{FF2B5EF4-FFF2-40B4-BE49-F238E27FC236}">
                    <a16:creationId xmlns:a16="http://schemas.microsoft.com/office/drawing/2014/main" xmlns="" id="{ECCA046D-70A9-3D4C-9D57-C97D86A2ABFF}"/>
                  </a:ext>
                </a:extLst>
              </p:cNvPr>
              <p:cNvSpPr txBox="1"/>
              <p:nvPr/>
            </p:nvSpPr>
            <p:spPr>
              <a:xfrm rot="18622249">
                <a:off x="4221941" y="3088433"/>
                <a:ext cx="636957"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cDNA-Ilumina</a:t>
                </a:r>
                <a:endParaRPr lang="en-GB" altLang="zh-CN" sz="700" dirty="0">
                  <a:latin typeface="Arial" pitchFamily="34" charset="0"/>
                  <a:cs typeface="Arial" pitchFamily="34" charset="0"/>
                </a:endParaRPr>
              </a:p>
            </p:txBody>
          </p:sp>
          <p:sp>
            <p:nvSpPr>
              <p:cNvPr id="231" name="TextBox 3">
                <a:extLst>
                  <a:ext uri="{FF2B5EF4-FFF2-40B4-BE49-F238E27FC236}">
                    <a16:creationId xmlns:a16="http://schemas.microsoft.com/office/drawing/2014/main" xmlns="" id="{658015B9-B6D8-6C4F-AD52-EF0EDF26A0FE}"/>
                  </a:ext>
                </a:extLst>
              </p:cNvPr>
              <p:cNvSpPr txBox="1"/>
              <p:nvPr/>
            </p:nvSpPr>
            <p:spPr>
              <a:xfrm>
                <a:off x="548680" y="2757046"/>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7</a:t>
                </a:r>
                <a:endParaRPr lang="x-none" sz="700" dirty="0">
                  <a:latin typeface="Arial" pitchFamily="34" charset="0"/>
                  <a:cs typeface="Arial" pitchFamily="34" charset="0"/>
                </a:endParaRPr>
              </a:p>
            </p:txBody>
          </p:sp>
          <p:sp>
            <p:nvSpPr>
              <p:cNvPr id="232" name="TextBox 3">
                <a:extLst>
                  <a:ext uri="{FF2B5EF4-FFF2-40B4-BE49-F238E27FC236}">
                    <a16:creationId xmlns:a16="http://schemas.microsoft.com/office/drawing/2014/main" xmlns="" id="{658015B9-B6D8-6C4F-AD52-EF0EDF26A0FE}"/>
                  </a:ext>
                </a:extLst>
              </p:cNvPr>
              <p:cNvSpPr txBox="1"/>
              <p:nvPr/>
            </p:nvSpPr>
            <p:spPr>
              <a:xfrm>
                <a:off x="548680" y="2216696"/>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10</a:t>
                </a:r>
                <a:endParaRPr lang="x-none" sz="700" dirty="0">
                  <a:latin typeface="Arial" pitchFamily="34" charset="0"/>
                  <a:cs typeface="Arial" pitchFamily="34" charset="0"/>
                </a:endParaRPr>
              </a:p>
            </p:txBody>
          </p:sp>
          <p:sp>
            <p:nvSpPr>
              <p:cNvPr id="233" name="TextBox 232">
                <a:extLst>
                  <a:ext uri="{FF2B5EF4-FFF2-40B4-BE49-F238E27FC236}">
                    <a16:creationId xmlns:a16="http://schemas.microsoft.com/office/drawing/2014/main" xmlns="" id="{ECCA046D-70A9-3D4C-9D57-C97D86A2ABFF}"/>
                  </a:ext>
                </a:extLst>
              </p:cNvPr>
              <p:cNvSpPr txBox="1"/>
              <p:nvPr/>
            </p:nvSpPr>
            <p:spPr>
              <a:xfrm rot="16200000">
                <a:off x="296652" y="2486871"/>
                <a:ext cx="648072" cy="107722"/>
              </a:xfrm>
              <a:prstGeom prst="rect">
                <a:avLst/>
              </a:prstGeom>
              <a:noFill/>
            </p:spPr>
            <p:txBody>
              <a:bodyPr wrap="square" lIns="0" tIns="0" rIns="0" bIns="0" rtlCol="0">
                <a:spAutoFit/>
              </a:bodyPr>
              <a:lstStyle/>
              <a:p>
                <a:pPr algn="ctr"/>
                <a:r>
                  <a:rPr lang="en-GB" sz="700" dirty="0">
                    <a:latin typeface="Arial" pitchFamily="34" charset="0"/>
                    <a:cs typeface="Arial" pitchFamily="34" charset="0"/>
                  </a:rPr>
                  <a:t>ACC</a:t>
                </a:r>
              </a:p>
            </p:txBody>
          </p:sp>
          <p:sp>
            <p:nvSpPr>
              <p:cNvPr id="238" name="TextBox 237">
                <a:extLst>
                  <a:ext uri="{FF2B5EF4-FFF2-40B4-BE49-F238E27FC236}">
                    <a16:creationId xmlns:a16="http://schemas.microsoft.com/office/drawing/2014/main" xmlns="" id="{658015B9-B6D8-6C4F-AD52-EF0EDF26A0FE}"/>
                  </a:ext>
                </a:extLst>
              </p:cNvPr>
              <p:cNvSpPr txBox="1"/>
              <p:nvPr/>
            </p:nvSpPr>
            <p:spPr>
              <a:xfrm>
                <a:off x="836712" y="2072680"/>
                <a:ext cx="2016224" cy="107722"/>
              </a:xfrm>
              <a:prstGeom prst="rect">
                <a:avLst/>
              </a:prstGeom>
              <a:noFill/>
            </p:spPr>
            <p:txBody>
              <a:bodyPr wrap="square" lIns="0" tIns="0" rIns="0" bIns="0" rtlCol="0">
                <a:spAutoFit/>
              </a:bodyPr>
              <a:lstStyle/>
              <a:p>
                <a:pPr algn="ctr"/>
                <a:r>
                  <a:rPr lang="en-US" sz="700" b="1" dirty="0">
                    <a:latin typeface="Arial" pitchFamily="34" charset="0"/>
                    <a:cs typeface="Arial" pitchFamily="34" charset="0"/>
                  </a:rPr>
                  <a:t>Quantification tools</a:t>
                </a:r>
                <a:endParaRPr lang="x-none" sz="700" b="1" dirty="0">
                  <a:latin typeface="Arial" pitchFamily="34" charset="0"/>
                  <a:cs typeface="Arial" pitchFamily="34" charset="0"/>
                </a:endParaRPr>
              </a:p>
            </p:txBody>
          </p:sp>
          <p:sp>
            <p:nvSpPr>
              <p:cNvPr id="239" name="TextBox 238">
                <a:extLst>
                  <a:ext uri="{FF2B5EF4-FFF2-40B4-BE49-F238E27FC236}">
                    <a16:creationId xmlns:a16="http://schemas.microsoft.com/office/drawing/2014/main" xmlns="" id="{658015B9-B6D8-6C4F-AD52-EF0EDF26A0FE}"/>
                  </a:ext>
                </a:extLst>
              </p:cNvPr>
              <p:cNvSpPr txBox="1"/>
              <p:nvPr/>
            </p:nvSpPr>
            <p:spPr>
              <a:xfrm>
                <a:off x="2996952" y="2072680"/>
                <a:ext cx="1872208" cy="107722"/>
              </a:xfrm>
              <a:prstGeom prst="rect">
                <a:avLst/>
              </a:prstGeom>
              <a:noFill/>
            </p:spPr>
            <p:txBody>
              <a:bodyPr wrap="square" lIns="0" tIns="0" rIns="0" bIns="0" rtlCol="0">
                <a:spAutoFit/>
              </a:bodyPr>
              <a:lstStyle/>
              <a:p>
                <a:pPr algn="ctr"/>
                <a:r>
                  <a:rPr lang="en-US" sz="700" b="1" dirty="0">
                    <a:latin typeface="Arial" pitchFamily="34" charset="0"/>
                    <a:cs typeface="Arial" pitchFamily="34" charset="0"/>
                  </a:rPr>
                  <a:t>Protocols-Platforms</a:t>
                </a:r>
                <a:endParaRPr lang="x-none" sz="700" b="1" dirty="0">
                  <a:latin typeface="Arial" pitchFamily="34" charset="0"/>
                  <a:cs typeface="Arial" pitchFamily="34" charset="0"/>
                </a:endParaRPr>
              </a:p>
            </p:txBody>
          </p:sp>
        </p:grpSp>
        <p:sp>
          <p:nvSpPr>
            <p:cNvPr id="303" name="TextBox 302">
              <a:extLst>
                <a:ext uri="{FF2B5EF4-FFF2-40B4-BE49-F238E27FC236}">
                  <a16:creationId xmlns:a16="http://schemas.microsoft.com/office/drawing/2014/main" xmlns="" id="{ECCA046D-70A9-3D4C-9D57-C97D86A2ABFF}"/>
                </a:ext>
              </a:extLst>
            </p:cNvPr>
            <p:cNvSpPr txBox="1"/>
            <p:nvPr/>
          </p:nvSpPr>
          <p:spPr>
            <a:xfrm rot="18622249">
              <a:off x="3040109" y="3008663"/>
              <a:ext cx="805608"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CapTrap-PacBio</a:t>
              </a:r>
              <a:endParaRPr lang="en-GB" altLang="zh-CN" sz="700" dirty="0">
                <a:latin typeface="Arial" pitchFamily="34" charset="0"/>
                <a:cs typeface="Arial" pitchFamily="34"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3">
            <a:extLst>
              <a:ext uri="{FF2B5EF4-FFF2-40B4-BE49-F238E27FC236}">
                <a16:creationId xmlns:a16="http://schemas.microsoft.com/office/drawing/2014/main" xmlns="" id="{CC13D359-6DD6-EB93-1DC6-C8C396DA5EE6}"/>
              </a:ext>
            </a:extLst>
          </p:cNvPr>
          <p:cNvSpPr/>
          <p:nvPr/>
        </p:nvSpPr>
        <p:spPr>
          <a:xfrm>
            <a:off x="116632" y="128464"/>
            <a:ext cx="6624736" cy="2246769"/>
          </a:xfrm>
          <a:prstGeom prst="rect">
            <a:avLst/>
          </a:prstGeom>
        </p:spPr>
        <p:txBody>
          <a:bodyPr wrap="square">
            <a:spAutoFit/>
          </a:bodyPr>
          <a:lstStyle/>
          <a:p>
            <a:pPr>
              <a:spcAft>
                <a:spcPts val="600"/>
              </a:spcAft>
            </a:pPr>
            <a:r>
              <a:rPr lang="en-US" altLang="zh-CN" sz="1000" b="1" dirty="0">
                <a:solidFill>
                  <a:srgbClr val="C00000"/>
                </a:solidFill>
                <a:latin typeface="Arial" pitchFamily="34" charset="0"/>
                <a:cs typeface="Arial" pitchFamily="34" charset="0"/>
              </a:rPr>
              <a:t>Supplementary Figure </a:t>
            </a:r>
            <a:r>
              <a:rPr lang="en-US" altLang="zh-CN" sz="1000" b="1" dirty="0" smtClean="0">
                <a:solidFill>
                  <a:srgbClr val="C00000"/>
                </a:solidFill>
                <a:latin typeface="Arial" pitchFamily="34" charset="0"/>
                <a:cs typeface="Arial" pitchFamily="34" charset="0"/>
              </a:rPr>
              <a:t>S2_overall_Consistency. </a:t>
            </a:r>
            <a:r>
              <a:rPr lang="en-US" altLang="zh-CN" sz="1000" b="1" dirty="0">
                <a:solidFill>
                  <a:srgbClr val="C00000"/>
                </a:solidFill>
                <a:latin typeface="Arial" pitchFamily="34" charset="0"/>
                <a:cs typeface="Arial" pitchFamily="34" charset="0"/>
              </a:rPr>
              <a:t>(Extended Data Fig. 55 in stage2_submission_version) </a:t>
            </a:r>
            <a:r>
              <a:rPr lang="en-US" altLang="zh-CN" sz="1000" b="1" dirty="0">
                <a:latin typeface="Arial" pitchFamily="34" charset="0"/>
                <a:cs typeface="Arial" pitchFamily="34" charset="0"/>
              </a:rPr>
              <a:t>Overall evaluation results of consistency on real data with multiple replicates.</a:t>
            </a:r>
          </a:p>
          <a:p>
            <a:pPr marL="228600" indent="-228600">
              <a:spcAft>
                <a:spcPts val="600"/>
              </a:spcAft>
              <a:buAutoNum type="alphaLcParenBoth"/>
            </a:pPr>
            <a:r>
              <a:rPr lang="en-US" altLang="zh-CN" sz="1000" dirty="0">
                <a:latin typeface="Arial" pitchFamily="34" charset="0"/>
                <a:cs typeface="Arial" pitchFamily="34" charset="0"/>
              </a:rPr>
              <a:t>The diagram illustrates the calculation of consistency. By setting an expression threshold (i.e. 1 in this toy example), we can define which set of transcripts express (in blue) or not (in orange). This statistic is to measure the consistency of the expressed transcripts sets between replicates.</a:t>
            </a:r>
          </a:p>
          <a:p>
            <a:pPr marL="228600" indent="-228600">
              <a:spcAft>
                <a:spcPts val="600"/>
              </a:spcAft>
              <a:buAutoNum type="alphaLcParenBoth"/>
            </a:pPr>
            <a:r>
              <a:rPr lang="en-US" altLang="zh-CN" sz="1000" dirty="0">
                <a:latin typeface="Arial" pitchFamily="34" charset="0"/>
                <a:cs typeface="Arial" pitchFamily="34" charset="0"/>
              </a:rPr>
              <a:t>A toy example to show the consistency curves with different abundance threshold. Here, method X  performs the better consistency of transcript abundance estimation across multiple replicates than method Y.</a:t>
            </a:r>
          </a:p>
          <a:p>
            <a:pPr marL="228600" indent="-228600">
              <a:spcAft>
                <a:spcPts val="600"/>
              </a:spcAft>
              <a:buFontTx/>
              <a:buAutoNum type="alphaLcParenBoth"/>
            </a:pPr>
            <a:r>
              <a:rPr lang="en-US" altLang="zh-CN" sz="1000" dirty="0">
                <a:latin typeface="Arial" pitchFamily="34" charset="0"/>
                <a:cs typeface="Arial" pitchFamily="34" charset="0"/>
              </a:rPr>
              <a:t>Evaluation results of ACC metric for different quantification tools and protocols-platforms. Box plots are employed to illustrate the five-number summary of evaluation results across various datasets, depicting the minimum, lower quartile, median, upper quartile, and maximum values.</a:t>
            </a:r>
          </a:p>
          <a:p>
            <a:pPr marL="228600" indent="-228600">
              <a:spcAft>
                <a:spcPts val="600"/>
              </a:spcAft>
              <a:buAutoNum type="alphaLcParenBoth"/>
            </a:pPr>
            <a:r>
              <a:rPr lang="en-US" altLang="zh-CN" sz="1000" dirty="0">
                <a:latin typeface="Arial" pitchFamily="34" charset="0"/>
                <a:cs typeface="Arial" pitchFamily="34" charset="0"/>
              </a:rPr>
              <a:t>The detailed evaluation results of consistency curves with different abundance thresholds on four samples (H1-mix, WTC11, H1-hESC and H1-DE) with different protocols and platforms.</a:t>
            </a:r>
          </a:p>
        </p:txBody>
      </p:sp>
    </p:spTree>
    <p:extLst>
      <p:ext uri="{BB962C8B-B14F-4D97-AF65-F5344CB8AC3E}">
        <p14:creationId xmlns:p14="http://schemas.microsoft.com/office/powerpoint/2010/main" xmlns="" val="3938932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矩形 83"/>
          <p:cNvSpPr/>
          <p:nvPr/>
        </p:nvSpPr>
        <p:spPr>
          <a:xfrm>
            <a:off x="116632" y="2198306"/>
            <a:ext cx="6624736" cy="964367"/>
          </a:xfrm>
          <a:prstGeom prst="rect">
            <a:avLst/>
          </a:prstGeom>
        </p:spPr>
        <p:txBody>
          <a:bodyPr wrap="square">
            <a:spAutoFit/>
          </a:bodyPr>
          <a:lstStyle/>
          <a:p>
            <a:pPr>
              <a:spcAft>
                <a:spcPts val="400"/>
              </a:spcAft>
            </a:pPr>
            <a:r>
              <a:rPr lang="en-US" altLang="zh-CN" sz="1000" b="1" dirty="0">
                <a:solidFill>
                  <a:srgbClr val="C00000"/>
                </a:solidFill>
                <a:latin typeface="Arial" pitchFamily="34" charset="0"/>
                <a:cs typeface="Arial" pitchFamily="34" charset="0"/>
              </a:rPr>
              <a:t>Supplementary Figure </a:t>
            </a:r>
            <a:r>
              <a:rPr lang="en-US" altLang="zh-CN" sz="1000" b="1" dirty="0" smtClean="0">
                <a:solidFill>
                  <a:srgbClr val="C00000"/>
                </a:solidFill>
                <a:latin typeface="Arial" pitchFamily="34" charset="0"/>
                <a:cs typeface="Arial" pitchFamily="34" charset="0"/>
              </a:rPr>
              <a:t>S3_Resolution_Entropy_description. </a:t>
            </a:r>
            <a:r>
              <a:rPr lang="en-US" altLang="zh-CN" sz="1000" b="1" dirty="0">
                <a:solidFill>
                  <a:srgbClr val="C00000"/>
                </a:solidFill>
                <a:latin typeface="Arial" pitchFamily="34" charset="0"/>
                <a:cs typeface="Arial" pitchFamily="34" charset="0"/>
              </a:rPr>
              <a:t>(Extended Data Fig. 56 in stage2_submission_version) </a:t>
            </a:r>
            <a:r>
              <a:rPr lang="en-US" altLang="zh-CN" sz="1000" b="1" dirty="0">
                <a:latin typeface="Arial" pitchFamily="34" charset="0"/>
                <a:cs typeface="Arial" pitchFamily="34" charset="0"/>
              </a:rPr>
              <a:t>Resolution Entropy.</a:t>
            </a:r>
          </a:p>
          <a:p>
            <a:pPr>
              <a:spcAft>
                <a:spcPts val="400"/>
              </a:spcAft>
            </a:pPr>
            <a:r>
              <a:rPr lang="en-US" altLang="zh-CN" sz="1000" dirty="0">
                <a:latin typeface="Arial" pitchFamily="34" charset="0"/>
                <a:cs typeface="Arial" pitchFamily="34" charset="0"/>
              </a:rPr>
              <a:t> (a) The software output only a few certain discrete values  has lower resolution entropy as it cannot capture the continuous and subtle difference of gene expressions. </a:t>
            </a:r>
          </a:p>
          <a:p>
            <a:pPr>
              <a:spcAft>
                <a:spcPts val="400"/>
              </a:spcAft>
            </a:pPr>
            <a:r>
              <a:rPr lang="en-US" altLang="zh-CN" sz="1000" dirty="0">
                <a:latin typeface="Arial" pitchFamily="34" charset="0"/>
                <a:cs typeface="Arial" pitchFamily="34" charset="0"/>
              </a:rPr>
              <a:t>(b) The software with continuous output values has higher resolution entropy</a:t>
            </a:r>
          </a:p>
        </p:txBody>
      </p:sp>
      <p:sp>
        <p:nvSpPr>
          <p:cNvPr id="5122" name="Rectangle 2"/>
          <p:cNvSpPr>
            <a:spLocks noChangeArrowheads="1"/>
          </p:cNvSpPr>
          <p:nvPr/>
        </p:nvSpPr>
        <p:spPr bwMode="auto">
          <a:xfrm>
            <a:off x="0" y="0"/>
            <a:ext cx="6858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97" name="Google Shape;105;p19"/>
          <p:cNvPicPr preferRelativeResize="0">
            <a:picLocks noChangeAspect="1"/>
          </p:cNvPicPr>
          <p:nvPr/>
        </p:nvPicPr>
        <p:blipFill>
          <a:blip r:embed="rId2" cstate="print">
            <a:alphaModFix/>
          </a:blip>
          <a:srcRect r="63766" b="80281"/>
          <a:stretch>
            <a:fillRect/>
          </a:stretch>
        </p:blipFill>
        <p:spPr>
          <a:xfrm>
            <a:off x="64158" y="114062"/>
            <a:ext cx="1276610" cy="230426"/>
          </a:xfrm>
          <a:prstGeom prst="rect">
            <a:avLst/>
          </a:prstGeom>
          <a:noFill/>
          <a:ln>
            <a:noFill/>
          </a:ln>
        </p:spPr>
      </p:pic>
      <p:grpSp>
        <p:nvGrpSpPr>
          <p:cNvPr id="27" name="组合 26"/>
          <p:cNvGrpSpPr/>
          <p:nvPr/>
        </p:nvGrpSpPr>
        <p:grpSpPr>
          <a:xfrm>
            <a:off x="476672" y="344488"/>
            <a:ext cx="3055716" cy="1747939"/>
            <a:chOff x="476672" y="262608"/>
            <a:chExt cx="3055716" cy="1747939"/>
          </a:xfrm>
        </p:grpSpPr>
        <p:grpSp>
          <p:nvGrpSpPr>
            <p:cNvPr id="9" name="组合 729"/>
            <p:cNvGrpSpPr>
              <a:grpSpLocks noChangeAspect="1"/>
            </p:cNvGrpSpPr>
            <p:nvPr/>
          </p:nvGrpSpPr>
          <p:grpSpPr>
            <a:xfrm>
              <a:off x="476672" y="344488"/>
              <a:ext cx="3055716" cy="1666059"/>
              <a:chOff x="3706572" y="560512"/>
              <a:chExt cx="1018572" cy="555353"/>
            </a:xfrm>
          </p:grpSpPr>
          <p:grpSp>
            <p:nvGrpSpPr>
              <p:cNvPr id="10" name="组合 726"/>
              <p:cNvGrpSpPr/>
              <p:nvPr/>
            </p:nvGrpSpPr>
            <p:grpSpPr>
              <a:xfrm>
                <a:off x="3789040" y="560512"/>
                <a:ext cx="936104" cy="504056"/>
                <a:chOff x="1052736" y="2000672"/>
                <a:chExt cx="1512168" cy="720032"/>
              </a:xfrm>
            </p:grpSpPr>
            <p:cxnSp>
              <p:nvCxnSpPr>
                <p:cNvPr id="13" name="直接箭头连接符 12"/>
                <p:cNvCxnSpPr/>
                <p:nvPr/>
              </p:nvCxnSpPr>
              <p:spPr>
                <a:xfrm flipV="1">
                  <a:off x="1845380" y="2000672"/>
                  <a:ext cx="0" cy="720032"/>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1844824" y="2692298"/>
                  <a:ext cx="720080" cy="4802"/>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1845380" y="2251587"/>
                  <a:ext cx="591455" cy="441075"/>
                </a:xfrm>
                <a:custGeom>
                  <a:avLst/>
                  <a:gdLst>
                    <a:gd name="connsiteX0" fmla="*/ 0 w 3806687"/>
                    <a:gd name="connsiteY0" fmla="*/ 826605 h 889553"/>
                    <a:gd name="connsiteX1" fmla="*/ 636104 w 3806687"/>
                    <a:gd name="connsiteY1" fmla="*/ 11596 h 889553"/>
                    <a:gd name="connsiteX2" fmla="*/ 2892287 w 3806687"/>
                    <a:gd name="connsiteY2" fmla="*/ 757031 h 889553"/>
                    <a:gd name="connsiteX3" fmla="*/ 3597965 w 3806687"/>
                    <a:gd name="connsiteY3" fmla="*/ 806727 h 889553"/>
                    <a:gd name="connsiteX4" fmla="*/ 3697357 w 3806687"/>
                    <a:gd name="connsiteY4" fmla="*/ 816666 h 889553"/>
                    <a:gd name="connsiteX5" fmla="*/ 3806687 w 3806687"/>
                    <a:gd name="connsiteY5" fmla="*/ 846483 h 88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6687" h="889553">
                      <a:moveTo>
                        <a:pt x="0" y="826605"/>
                      </a:moveTo>
                      <a:cubicBezTo>
                        <a:pt x="77028" y="424898"/>
                        <a:pt x="154056" y="23192"/>
                        <a:pt x="636104" y="11596"/>
                      </a:cubicBezTo>
                      <a:cubicBezTo>
                        <a:pt x="1118152" y="0"/>
                        <a:pt x="2398644" y="624509"/>
                        <a:pt x="2892287" y="757031"/>
                      </a:cubicBezTo>
                      <a:cubicBezTo>
                        <a:pt x="3385930" y="889553"/>
                        <a:pt x="3463787" y="796788"/>
                        <a:pt x="3597965" y="806727"/>
                      </a:cubicBezTo>
                      <a:cubicBezTo>
                        <a:pt x="3732143" y="816666"/>
                        <a:pt x="3662570" y="810040"/>
                        <a:pt x="3697357" y="816666"/>
                      </a:cubicBezTo>
                      <a:cubicBezTo>
                        <a:pt x="3732144" y="823292"/>
                        <a:pt x="3769415" y="834887"/>
                        <a:pt x="3806687" y="846483"/>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solidFill>
                      <a:schemeClr val="tx1">
                        <a:lumMod val="50000"/>
                        <a:lumOff val="50000"/>
                      </a:schemeClr>
                    </a:solidFill>
                  </a:endParaRPr>
                </a:p>
              </p:txBody>
            </p:sp>
            <p:cxnSp>
              <p:nvCxnSpPr>
                <p:cNvPr id="16" name="直接箭头连接符 15"/>
                <p:cNvCxnSpPr/>
                <p:nvPr/>
              </p:nvCxnSpPr>
              <p:spPr>
                <a:xfrm flipV="1">
                  <a:off x="1053292" y="2000672"/>
                  <a:ext cx="0" cy="720032"/>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7" name="组合 725"/>
                <p:cNvGrpSpPr/>
                <p:nvPr/>
              </p:nvGrpSpPr>
              <p:grpSpPr>
                <a:xfrm>
                  <a:off x="1065514" y="2255045"/>
                  <a:ext cx="491277" cy="437761"/>
                  <a:chOff x="1065515" y="2255045"/>
                  <a:chExt cx="410532" cy="437761"/>
                </a:xfrm>
              </p:grpSpPr>
              <p:sp>
                <p:nvSpPr>
                  <p:cNvPr id="19" name="矩形 18"/>
                  <p:cNvSpPr/>
                  <p:nvPr/>
                </p:nvSpPr>
                <p:spPr>
                  <a:xfrm>
                    <a:off x="1065515" y="2527276"/>
                    <a:ext cx="20002" cy="16553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134658" y="2255045"/>
                    <a:ext cx="21669" cy="43776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182935" y="2291122"/>
                    <a:ext cx="19923" cy="401684"/>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368090" y="2491964"/>
                    <a:ext cx="19923" cy="200842"/>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12107" y="2555868"/>
                    <a:ext cx="19923" cy="136938"/>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456124" y="2610643"/>
                    <a:ext cx="19923" cy="82163"/>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直接箭头连接符 17"/>
                <p:cNvCxnSpPr/>
                <p:nvPr/>
              </p:nvCxnSpPr>
              <p:spPr>
                <a:xfrm>
                  <a:off x="1052736" y="2692298"/>
                  <a:ext cx="720080" cy="4802"/>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3789040" y="1064569"/>
                <a:ext cx="936104" cy="51296"/>
              </a:xfrm>
              <a:prstGeom prst="rect">
                <a:avLst/>
              </a:prstGeom>
              <a:noFill/>
            </p:spPr>
            <p:txBody>
              <a:bodyPr wrap="square" lIns="0" tIns="0" rIns="0" bIns="0" rtlCol="0">
                <a:spAutoFit/>
              </a:bodyPr>
              <a:lstStyle/>
              <a:p>
                <a:pPr algn="ctr"/>
                <a:r>
                  <a:rPr lang="en-US" altLang="zh-CN" sz="1000" dirty="0">
                    <a:latin typeface="Arial" pitchFamily="34" charset="0"/>
                    <a:cs typeface="Arial" pitchFamily="34" charset="0"/>
                  </a:rPr>
                  <a:t>Transcript abundance</a:t>
                </a:r>
                <a:endParaRPr lang="zh-CN" altLang="en-US" sz="1000" dirty="0">
                  <a:latin typeface="Arial" pitchFamily="34" charset="0"/>
                  <a:cs typeface="Arial" pitchFamily="34" charset="0"/>
                </a:endParaRPr>
              </a:p>
            </p:txBody>
          </p:sp>
          <p:sp>
            <p:nvSpPr>
              <p:cNvPr id="12" name="TextBox 11"/>
              <p:cNvSpPr txBox="1"/>
              <p:nvPr/>
            </p:nvSpPr>
            <p:spPr>
              <a:xfrm rot="16200000">
                <a:off x="3516196" y="798894"/>
                <a:ext cx="432048" cy="51296"/>
              </a:xfrm>
              <a:prstGeom prst="rect">
                <a:avLst/>
              </a:prstGeom>
              <a:noFill/>
            </p:spPr>
            <p:txBody>
              <a:bodyPr wrap="square" lIns="0" tIns="0" rIns="0" bIns="0" rtlCol="0">
                <a:spAutoFit/>
              </a:bodyPr>
              <a:lstStyle/>
              <a:p>
                <a:pPr algn="ctr"/>
                <a:r>
                  <a:rPr lang="en-US" altLang="zh-CN" sz="1000" dirty="0">
                    <a:latin typeface="Arial" pitchFamily="34" charset="0"/>
                    <a:cs typeface="Arial" pitchFamily="34" charset="0"/>
                  </a:rPr>
                  <a:t>Counts</a:t>
                </a:r>
                <a:endParaRPr lang="zh-CN" altLang="en-US" sz="1000" dirty="0">
                  <a:latin typeface="Arial" pitchFamily="34" charset="0"/>
                  <a:cs typeface="Arial" pitchFamily="34" charset="0"/>
                </a:endParaRPr>
              </a:p>
            </p:txBody>
          </p:sp>
        </p:grpSp>
        <p:sp>
          <p:nvSpPr>
            <p:cNvPr id="25" name="TextBox 24">
              <a:extLst>
                <a:ext uri="{FF2B5EF4-FFF2-40B4-BE49-F238E27FC236}">
                  <a16:creationId xmlns:a16="http://schemas.microsoft.com/office/drawing/2014/main" xmlns="" id="{658015B9-B6D8-6C4F-AD52-EF0EDF26A0FE}"/>
                </a:ext>
              </a:extLst>
            </p:cNvPr>
            <p:cNvSpPr txBox="1"/>
            <p:nvPr/>
          </p:nvSpPr>
          <p:spPr>
            <a:xfrm>
              <a:off x="764704" y="262608"/>
              <a:ext cx="207640" cy="153888"/>
            </a:xfrm>
            <a:prstGeom prst="rect">
              <a:avLst/>
            </a:prstGeom>
            <a:noFill/>
          </p:spPr>
          <p:txBody>
            <a:bodyPr wrap="square" lIns="0" tIns="0" rIns="0" bIns="0" rtlCol="0">
              <a:spAutoFit/>
            </a:bodyPr>
            <a:lstStyle/>
            <a:p>
              <a:r>
                <a:rPr lang="en-US" altLang="zh-CN" sz="1000" b="1" dirty="0">
                  <a:latin typeface="Arial" pitchFamily="34" charset="0"/>
                  <a:cs typeface="Arial" pitchFamily="34" charset="0"/>
                </a:rPr>
                <a:t>a</a:t>
              </a:r>
              <a:endParaRPr lang="x-none" sz="1000" b="1" dirty="0">
                <a:latin typeface="Arial" pitchFamily="34" charset="0"/>
                <a:cs typeface="Arial" pitchFamily="34" charset="0"/>
              </a:endParaRPr>
            </a:p>
          </p:txBody>
        </p:sp>
        <p:sp>
          <p:nvSpPr>
            <p:cNvPr id="26" name="TextBox 25">
              <a:extLst>
                <a:ext uri="{FF2B5EF4-FFF2-40B4-BE49-F238E27FC236}">
                  <a16:creationId xmlns:a16="http://schemas.microsoft.com/office/drawing/2014/main" xmlns="" id="{658015B9-B6D8-6C4F-AD52-EF0EDF26A0FE}"/>
                </a:ext>
              </a:extLst>
            </p:cNvPr>
            <p:cNvSpPr txBox="1"/>
            <p:nvPr/>
          </p:nvSpPr>
          <p:spPr>
            <a:xfrm>
              <a:off x="2213248" y="262608"/>
              <a:ext cx="207640" cy="153888"/>
            </a:xfrm>
            <a:prstGeom prst="rect">
              <a:avLst/>
            </a:prstGeom>
            <a:noFill/>
          </p:spPr>
          <p:txBody>
            <a:bodyPr wrap="square" lIns="0" tIns="0" rIns="0" bIns="0" rtlCol="0">
              <a:spAutoFit/>
            </a:bodyPr>
            <a:lstStyle/>
            <a:p>
              <a:r>
                <a:rPr lang="en-US" altLang="zh-CN" sz="1000" b="1" dirty="0">
                  <a:latin typeface="Arial" pitchFamily="34" charset="0"/>
                  <a:cs typeface="Arial" pitchFamily="34" charset="0"/>
                </a:rPr>
                <a:t>b</a:t>
              </a:r>
              <a:endParaRPr lang="x-none" sz="1000" b="1" dirty="0">
                <a:latin typeface="Arial" pitchFamily="34" charset="0"/>
                <a:cs typeface="Arial"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33"/>
          <p:cNvGrpSpPr/>
          <p:nvPr/>
        </p:nvGrpSpPr>
        <p:grpSpPr>
          <a:xfrm>
            <a:off x="332656" y="272480"/>
            <a:ext cx="6336704" cy="576064"/>
            <a:chOff x="404664" y="200472"/>
            <a:chExt cx="6336704" cy="576064"/>
          </a:xfrm>
        </p:grpSpPr>
        <p:grpSp>
          <p:nvGrpSpPr>
            <p:cNvPr id="6" name="组合 26"/>
            <p:cNvGrpSpPr/>
            <p:nvPr/>
          </p:nvGrpSpPr>
          <p:grpSpPr>
            <a:xfrm>
              <a:off x="404664" y="200472"/>
              <a:ext cx="2304256" cy="576064"/>
              <a:chOff x="404664" y="200472"/>
              <a:chExt cx="2304256" cy="576064"/>
            </a:xfrm>
          </p:grpSpPr>
          <p:sp>
            <p:nvSpPr>
              <p:cNvPr id="13" name="TextBox 12"/>
              <p:cNvSpPr txBox="1"/>
              <p:nvPr/>
            </p:nvSpPr>
            <p:spPr>
              <a:xfrm>
                <a:off x="404664" y="236766"/>
                <a:ext cx="2304256"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H1-mix: mix of H1-hESC and H1-DE cell at </a:t>
                </a:r>
                <a:r>
                  <a:rPr lang="en-US" altLang="zh-CN" sz="700" b="1" dirty="0">
                    <a:latin typeface="Arial" pitchFamily="34" charset="0"/>
                    <a:cs typeface="Arial" pitchFamily="34" charset="0"/>
                  </a:rPr>
                  <a:t>0.8:0.2</a:t>
                </a:r>
                <a:r>
                  <a:rPr lang="en-US" altLang="zh-CN" sz="700" dirty="0">
                    <a:latin typeface="Arial" pitchFamily="34" charset="0"/>
                    <a:cs typeface="Arial" pitchFamily="34" charset="0"/>
                  </a:rPr>
                  <a:t> ratio</a:t>
                </a:r>
              </a:p>
            </p:txBody>
          </p:sp>
          <p:grpSp>
            <p:nvGrpSpPr>
              <p:cNvPr id="7" name="组合 24"/>
              <p:cNvGrpSpPr/>
              <p:nvPr/>
            </p:nvGrpSpPr>
            <p:grpSpPr>
              <a:xfrm>
                <a:off x="548680" y="416496"/>
                <a:ext cx="2088232" cy="359460"/>
                <a:chOff x="332656" y="416496"/>
                <a:chExt cx="2088232" cy="359460"/>
              </a:xfrm>
            </p:grpSpPr>
            <p:sp>
              <p:nvSpPr>
                <p:cNvPr id="14" name="TextBox 13"/>
                <p:cNvSpPr txBox="1"/>
                <p:nvPr/>
              </p:nvSpPr>
              <p:spPr>
                <a:xfrm>
                  <a:off x="404664" y="416496"/>
                  <a:ext cx="2016224"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0.8*TPM</a:t>
                  </a:r>
                  <a:r>
                    <a:rPr lang="en-US" altLang="zh-CN" sz="700" baseline="-25000" dirty="0">
                      <a:latin typeface="Arial" pitchFamily="34" charset="0"/>
                      <a:cs typeface="Arial" pitchFamily="34" charset="0"/>
                    </a:rPr>
                    <a:t>H1-hESC</a:t>
                  </a:r>
                  <a:r>
                    <a:rPr lang="en-US" altLang="zh-CN" sz="700" dirty="0">
                      <a:latin typeface="Arial" pitchFamily="34" charset="0"/>
                      <a:cs typeface="Arial" pitchFamily="34" charset="0"/>
                    </a:rPr>
                    <a:t>-0.2*TPM</a:t>
                  </a:r>
                  <a:r>
                    <a:rPr lang="en-US" altLang="zh-CN" sz="700" baseline="-25000" dirty="0">
                      <a:latin typeface="Arial" pitchFamily="34" charset="0"/>
                      <a:cs typeface="Arial" pitchFamily="34" charset="0"/>
                    </a:rPr>
                    <a:t>H1-DE      </a:t>
                  </a:r>
                  <a:r>
                    <a:rPr lang="en-US" altLang="zh-CN" sz="700" dirty="0">
                      <a:latin typeface="Arial" pitchFamily="34" charset="0"/>
                      <a:cs typeface="Arial" pitchFamily="34" charset="0"/>
                    </a:rPr>
                    <a:t>≈    TPM</a:t>
                  </a:r>
                  <a:r>
                    <a:rPr lang="en-US" altLang="zh-CN" sz="700" baseline="-25000" dirty="0">
                      <a:latin typeface="Arial" pitchFamily="34" charset="0"/>
                      <a:cs typeface="Arial" pitchFamily="34" charset="0"/>
                    </a:rPr>
                    <a:t>H1-mix</a:t>
                  </a:r>
                  <a:endParaRPr lang="en-US" altLang="zh-CN" sz="700" dirty="0">
                    <a:latin typeface="Arial" pitchFamily="34" charset="0"/>
                    <a:cs typeface="Arial" pitchFamily="34" charset="0"/>
                  </a:endParaRPr>
                </a:p>
              </p:txBody>
            </p:sp>
            <p:cxnSp>
              <p:nvCxnSpPr>
                <p:cNvPr id="16" name="直接连接符 15"/>
                <p:cNvCxnSpPr/>
                <p:nvPr/>
              </p:nvCxnSpPr>
              <p:spPr>
                <a:xfrm>
                  <a:off x="404664" y="560512"/>
                  <a:ext cx="122413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文本框 8">
                  <a:extLst>
                    <a:ext uri="{FF2B5EF4-FFF2-40B4-BE49-F238E27FC236}">
                      <a16:creationId xmlns:a16="http://schemas.microsoft.com/office/drawing/2014/main" xmlns="" id="{831CC295-C26C-4643-BF1F-17F58CA89697}"/>
                    </a:ext>
                  </a:extLst>
                </p:cNvPr>
                <p:cNvSpPr txBox="1"/>
                <p:nvPr/>
              </p:nvSpPr>
              <p:spPr>
                <a:xfrm>
                  <a:off x="1700808" y="560512"/>
                  <a:ext cx="648072" cy="215444"/>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Group 2: </a:t>
                  </a:r>
                </a:p>
                <a:p>
                  <a:pPr algn="ctr"/>
                  <a:r>
                    <a:rPr lang="en-US" altLang="zh-CN" sz="700" dirty="0">
                      <a:latin typeface="Arial" pitchFamily="34" charset="0"/>
                      <a:cs typeface="Arial" pitchFamily="34" charset="0"/>
                    </a:rPr>
                    <a:t>observed TPM</a:t>
                  </a:r>
                </a:p>
              </p:txBody>
            </p:sp>
            <p:cxnSp>
              <p:nvCxnSpPr>
                <p:cNvPr id="19" name="直接连接符 18"/>
                <p:cNvCxnSpPr/>
                <p:nvPr/>
              </p:nvCxnSpPr>
              <p:spPr>
                <a:xfrm>
                  <a:off x="1772816" y="560512"/>
                  <a:ext cx="50405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1" name="文本框 8">
                  <a:extLst>
                    <a:ext uri="{FF2B5EF4-FFF2-40B4-BE49-F238E27FC236}">
                      <a16:creationId xmlns:a16="http://schemas.microsoft.com/office/drawing/2014/main" xmlns="" id="{831CC295-C26C-4643-BF1F-17F58CA89697}"/>
                    </a:ext>
                  </a:extLst>
                </p:cNvPr>
                <p:cNvSpPr txBox="1"/>
                <p:nvPr/>
              </p:nvSpPr>
              <p:spPr>
                <a:xfrm>
                  <a:off x="332656" y="560512"/>
                  <a:ext cx="1224136" cy="215444"/>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Group 1:</a:t>
                  </a:r>
                </a:p>
                <a:p>
                  <a:pPr algn="ctr"/>
                  <a:r>
                    <a:rPr lang="en-US" altLang="zh-CN" sz="700" dirty="0">
                      <a:latin typeface="Arial" pitchFamily="34" charset="0"/>
                      <a:cs typeface="Arial" pitchFamily="34" charset="0"/>
                    </a:rPr>
                    <a:t> expected TPM</a:t>
                  </a:r>
                </a:p>
              </p:txBody>
            </p:sp>
          </p:grpSp>
          <p:sp>
            <p:nvSpPr>
              <p:cNvPr id="26" name="矩形 25"/>
              <p:cNvSpPr/>
              <p:nvPr/>
            </p:nvSpPr>
            <p:spPr>
              <a:xfrm>
                <a:off x="404664" y="200472"/>
                <a:ext cx="2304256" cy="576064"/>
              </a:xfrm>
              <a:prstGeom prst="rect">
                <a:avLst/>
              </a:prstGeom>
              <a:no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9" name="直接箭头连接符 28"/>
            <p:cNvCxnSpPr>
              <a:stCxn id="26" idx="3"/>
              <a:endCxn id="31" idx="1"/>
            </p:cNvCxnSpPr>
            <p:nvPr/>
          </p:nvCxnSpPr>
          <p:spPr>
            <a:xfrm>
              <a:off x="2708920" y="488504"/>
              <a:ext cx="144016" cy="0"/>
            </a:xfrm>
            <a:prstGeom prst="straightConnector1">
              <a:avLst/>
            </a:prstGeom>
            <a:ln>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852936" y="200472"/>
              <a:ext cx="1944216" cy="576064"/>
            </a:xfrm>
            <a:prstGeom prst="rect">
              <a:avLst/>
            </a:prstGeom>
            <a:no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700" dirty="0">
                  <a:solidFill>
                    <a:schemeClr val="tx1"/>
                  </a:solidFill>
                  <a:latin typeface="Arial" pitchFamily="34" charset="0"/>
                  <a:cs typeface="Arial" pitchFamily="34" charset="0"/>
                </a:rPr>
                <a:t>Expectation: No difference across two groups </a:t>
              </a:r>
              <a:endParaRPr lang="zh-CN" altLang="en-US" sz="700" dirty="0">
                <a:solidFill>
                  <a:schemeClr val="tx1"/>
                </a:solidFill>
                <a:latin typeface="Arial" pitchFamily="34" charset="0"/>
                <a:cs typeface="Arial" pitchFamily="34" charset="0"/>
              </a:endParaRPr>
            </a:p>
          </p:txBody>
        </p:sp>
        <p:sp>
          <p:nvSpPr>
            <p:cNvPr id="32" name="矩形 31"/>
            <p:cNvSpPr/>
            <p:nvPr/>
          </p:nvSpPr>
          <p:spPr>
            <a:xfrm>
              <a:off x="4941168" y="200472"/>
              <a:ext cx="1800200" cy="576064"/>
            </a:xfrm>
            <a:prstGeom prst="rect">
              <a:avLst/>
            </a:prstGeom>
            <a:no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700" dirty="0">
                  <a:solidFill>
                    <a:schemeClr val="tx1"/>
                  </a:solidFill>
                  <a:latin typeface="Arial" pitchFamily="34" charset="0"/>
                  <a:cs typeface="Arial" pitchFamily="34" charset="0"/>
                </a:rPr>
                <a:t>Metrics is to evaluate the similarity of two groups: (</a:t>
              </a:r>
              <a:r>
                <a:rPr lang="en-US" altLang="zh-CN" sz="700" dirty="0" err="1">
                  <a:solidFill>
                    <a:schemeClr val="tx1"/>
                  </a:solidFill>
                  <a:latin typeface="Arial" pitchFamily="34" charset="0"/>
                  <a:cs typeface="Arial" pitchFamily="34" charset="0"/>
                </a:rPr>
                <a:t>i</a:t>
              </a:r>
              <a:r>
                <a:rPr lang="en-US" altLang="zh-CN" sz="700" dirty="0">
                  <a:solidFill>
                    <a:schemeClr val="tx1"/>
                  </a:solidFill>
                  <a:latin typeface="Arial" pitchFamily="34" charset="0"/>
                  <a:cs typeface="Arial" pitchFamily="34" charset="0"/>
                </a:rPr>
                <a:t>) SCC; (ii) MRD; (iii) NRMSE</a:t>
              </a:r>
              <a:endParaRPr lang="zh-CN" altLang="en-US" sz="700" dirty="0">
                <a:solidFill>
                  <a:schemeClr val="tx1"/>
                </a:solidFill>
                <a:latin typeface="Arial" pitchFamily="34" charset="0"/>
                <a:cs typeface="Arial" pitchFamily="34" charset="0"/>
              </a:endParaRPr>
            </a:p>
          </p:txBody>
        </p:sp>
        <p:cxnSp>
          <p:nvCxnSpPr>
            <p:cNvPr id="33" name="直接箭头连接符 32"/>
            <p:cNvCxnSpPr>
              <a:stCxn id="31" idx="3"/>
            </p:cNvCxnSpPr>
            <p:nvPr/>
          </p:nvCxnSpPr>
          <p:spPr>
            <a:xfrm>
              <a:off x="4797152" y="488504"/>
              <a:ext cx="144016" cy="0"/>
            </a:xfrm>
            <a:prstGeom prst="straightConnector1">
              <a:avLst/>
            </a:prstGeom>
            <a:ln>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xmlns="" id="{658015B9-B6D8-6C4F-AD52-EF0EDF26A0FE}"/>
              </a:ext>
            </a:extLst>
          </p:cNvPr>
          <p:cNvSpPr txBox="1"/>
          <p:nvPr/>
        </p:nvSpPr>
        <p:spPr>
          <a:xfrm>
            <a:off x="188640" y="128464"/>
            <a:ext cx="216024" cy="153888"/>
          </a:xfrm>
          <a:prstGeom prst="rect">
            <a:avLst/>
          </a:prstGeom>
          <a:noFill/>
        </p:spPr>
        <p:txBody>
          <a:bodyPr wrap="square" lIns="0" tIns="0" rIns="0" bIns="0" rtlCol="0">
            <a:spAutoFit/>
          </a:bodyPr>
          <a:lstStyle/>
          <a:p>
            <a:r>
              <a:rPr lang="en-US" sz="1000" b="1" dirty="0">
                <a:latin typeface="Arial" pitchFamily="34" charset="0"/>
                <a:cs typeface="Arial" pitchFamily="34" charset="0"/>
              </a:rPr>
              <a:t>a</a:t>
            </a:r>
            <a:endParaRPr lang="x-none" sz="1000" b="1" dirty="0">
              <a:latin typeface="Arial" pitchFamily="34" charset="0"/>
              <a:cs typeface="Arial" pitchFamily="34" charset="0"/>
            </a:endParaRPr>
          </a:p>
        </p:txBody>
      </p:sp>
      <p:sp>
        <p:nvSpPr>
          <p:cNvPr id="81" name="TextBox 80">
            <a:extLst>
              <a:ext uri="{FF2B5EF4-FFF2-40B4-BE49-F238E27FC236}">
                <a16:creationId xmlns:a16="http://schemas.microsoft.com/office/drawing/2014/main" xmlns="" id="{658015B9-B6D8-6C4F-AD52-EF0EDF26A0FE}"/>
              </a:ext>
            </a:extLst>
          </p:cNvPr>
          <p:cNvSpPr txBox="1"/>
          <p:nvPr/>
        </p:nvSpPr>
        <p:spPr>
          <a:xfrm>
            <a:off x="188640" y="2638872"/>
            <a:ext cx="216024" cy="153888"/>
          </a:xfrm>
          <a:prstGeom prst="rect">
            <a:avLst/>
          </a:prstGeom>
          <a:noFill/>
        </p:spPr>
        <p:txBody>
          <a:bodyPr wrap="square" lIns="0" tIns="0" rIns="0" bIns="0" rtlCol="0">
            <a:spAutoFit/>
          </a:bodyPr>
          <a:lstStyle/>
          <a:p>
            <a:r>
              <a:rPr lang="en-US" sz="1000" b="1" dirty="0">
                <a:latin typeface="Arial" pitchFamily="34" charset="0"/>
                <a:cs typeface="Arial" pitchFamily="34" charset="0"/>
              </a:rPr>
              <a:t>c</a:t>
            </a:r>
            <a:endParaRPr lang="x-none" sz="1000" b="1" dirty="0">
              <a:latin typeface="Arial" pitchFamily="34" charset="0"/>
              <a:cs typeface="Arial" pitchFamily="34" charset="0"/>
            </a:endParaRPr>
          </a:p>
        </p:txBody>
      </p:sp>
      <p:sp>
        <p:nvSpPr>
          <p:cNvPr id="82" name="矩形 81"/>
          <p:cNvSpPr/>
          <p:nvPr/>
        </p:nvSpPr>
        <p:spPr>
          <a:xfrm>
            <a:off x="116632" y="7929329"/>
            <a:ext cx="6624736" cy="1938992"/>
          </a:xfrm>
          <a:prstGeom prst="rect">
            <a:avLst/>
          </a:prstGeom>
        </p:spPr>
        <p:txBody>
          <a:bodyPr wrap="square">
            <a:spAutoFit/>
          </a:bodyPr>
          <a:lstStyle/>
          <a:p>
            <a:pPr>
              <a:spcAft>
                <a:spcPts val="400"/>
              </a:spcAft>
            </a:pPr>
            <a:r>
              <a:rPr lang="en-US" altLang="zh-CN" sz="1000" b="1" dirty="0">
                <a:solidFill>
                  <a:srgbClr val="C00000"/>
                </a:solidFill>
                <a:latin typeface="Arial" pitchFamily="34" charset="0"/>
                <a:cs typeface="Arial" pitchFamily="34" charset="0"/>
              </a:rPr>
              <a:t>Supplementary Figure </a:t>
            </a:r>
            <a:r>
              <a:rPr lang="en-US" altLang="zh-CN" sz="1000" b="1" dirty="0" smtClean="0">
                <a:solidFill>
                  <a:srgbClr val="C00000"/>
                </a:solidFill>
                <a:latin typeface="Arial" pitchFamily="34" charset="0"/>
                <a:cs typeface="Arial" pitchFamily="34" charset="0"/>
              </a:rPr>
              <a:t>S4_overall_cell_mixing_experiment. </a:t>
            </a:r>
            <a:r>
              <a:rPr lang="en-US" altLang="zh-CN" sz="1000" b="1" dirty="0">
                <a:solidFill>
                  <a:srgbClr val="C00000"/>
                </a:solidFill>
                <a:latin typeface="Arial" pitchFamily="34" charset="0"/>
                <a:cs typeface="Arial" pitchFamily="34" charset="0"/>
              </a:rPr>
              <a:t>(Extended Data Fig. 57 in stage2_submission_version) </a:t>
            </a:r>
            <a:r>
              <a:rPr lang="en-US" altLang="zh-CN" sz="1000" b="1" dirty="0">
                <a:latin typeface="Arial" pitchFamily="34" charset="0"/>
                <a:cs typeface="Arial" pitchFamily="34" charset="0"/>
              </a:rPr>
              <a:t>Performance evaluation on cell mixing experiment.</a:t>
            </a:r>
          </a:p>
          <a:p>
            <a:pPr marL="228600" indent="-228600">
              <a:spcAft>
                <a:spcPts val="400"/>
              </a:spcAft>
              <a:buAutoNum type="alphaLcParenBoth"/>
            </a:pPr>
            <a:r>
              <a:rPr lang="en-US" altLang="zh-CN" sz="1000" dirty="0">
                <a:latin typeface="Arial" pitchFamily="34" charset="0"/>
                <a:cs typeface="Arial" pitchFamily="34" charset="0"/>
              </a:rPr>
              <a:t>Schematic diagram of evaluation strategy using the cell mixing experiment. Here, H1-mix was initially provided for quantification which was a mix of H1-hESC cells and H1-DE cells at an undisclosed ratio. After the initial submission, the individual H1-hESC and H1-DE samples were released and participants submitted quantifications for each.</a:t>
            </a:r>
          </a:p>
          <a:p>
            <a:pPr marL="228600" indent="-228600">
              <a:spcAft>
                <a:spcPts val="400"/>
              </a:spcAft>
              <a:buFontTx/>
              <a:buAutoNum type="alphaLcParenBoth"/>
            </a:pPr>
            <a:r>
              <a:rPr lang="en-US" altLang="zh-CN" sz="1000" dirty="0">
                <a:latin typeface="Arial" pitchFamily="34" charset="0"/>
                <a:cs typeface="Arial" pitchFamily="34" charset="0"/>
              </a:rPr>
              <a:t>Evaluation results of NRMSE metric for different quantification tools and protocols-platforms. Bar plots are utilized to visualize the mean values of evaluation results across diverse datasets, with error bars indicating the standard deviation of metrics.</a:t>
            </a:r>
          </a:p>
          <a:p>
            <a:pPr marL="228600" indent="-228600">
              <a:spcAft>
                <a:spcPts val="400"/>
              </a:spcAft>
              <a:buAutoNum type="alphaLcParenBoth"/>
            </a:pPr>
            <a:r>
              <a:rPr lang="en-US" altLang="zh-CN" sz="1000" dirty="0">
                <a:latin typeface="Arial" pitchFamily="34" charset="0"/>
                <a:cs typeface="Arial" pitchFamily="34" charset="0"/>
              </a:rPr>
              <a:t>Scatter plot of expected abundance and observed abundance for seven participant's tools with different protocols and platforms.</a:t>
            </a:r>
          </a:p>
        </p:txBody>
      </p:sp>
      <p:grpSp>
        <p:nvGrpSpPr>
          <p:cNvPr id="10" name="组合 89"/>
          <p:cNvGrpSpPr/>
          <p:nvPr/>
        </p:nvGrpSpPr>
        <p:grpSpPr>
          <a:xfrm>
            <a:off x="116632" y="2724912"/>
            <a:ext cx="6624736" cy="5180416"/>
            <a:chOff x="116632" y="1928664"/>
            <a:chExt cx="6624736" cy="5180416"/>
          </a:xfrm>
        </p:grpSpPr>
        <p:sp>
          <p:nvSpPr>
            <p:cNvPr id="60" name="TextBox 59">
              <a:extLst>
                <a:ext uri="{FF2B5EF4-FFF2-40B4-BE49-F238E27FC236}">
                  <a16:creationId xmlns:a16="http://schemas.microsoft.com/office/drawing/2014/main" xmlns="" id="{658015B9-B6D8-6C4F-AD52-EF0EDF26A0FE}"/>
                </a:ext>
              </a:extLst>
            </p:cNvPr>
            <p:cNvSpPr txBox="1"/>
            <p:nvPr/>
          </p:nvSpPr>
          <p:spPr>
            <a:xfrm>
              <a:off x="260648" y="2432720"/>
              <a:ext cx="648072"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CapT</a:t>
              </a:r>
              <a:r>
                <a:rPr lang="en-US" altLang="zh-CN" sz="700" dirty="0" err="1">
                  <a:latin typeface="Arial" pitchFamily="34" charset="0"/>
                  <a:cs typeface="Arial" pitchFamily="34" charset="0"/>
                </a:rPr>
                <a:t>rap</a:t>
              </a:r>
              <a:r>
                <a:rPr lang="en-US" altLang="zh-CN" sz="700" dirty="0">
                  <a:latin typeface="Arial" pitchFamily="34" charset="0"/>
                  <a:cs typeface="Arial" pitchFamily="34" charset="0"/>
                </a:rPr>
                <a:t>-ONT</a:t>
              </a:r>
              <a:endParaRPr lang="x-none" sz="700" dirty="0">
                <a:latin typeface="Arial" pitchFamily="34" charset="0"/>
                <a:cs typeface="Arial" pitchFamily="34" charset="0"/>
              </a:endParaRPr>
            </a:p>
          </p:txBody>
        </p:sp>
        <p:sp>
          <p:nvSpPr>
            <p:cNvPr id="61" name="TextBox 60">
              <a:extLst>
                <a:ext uri="{FF2B5EF4-FFF2-40B4-BE49-F238E27FC236}">
                  <a16:creationId xmlns:a16="http://schemas.microsoft.com/office/drawing/2014/main" xmlns="" id="{658015B9-B6D8-6C4F-AD52-EF0EDF26A0FE}"/>
                </a:ext>
              </a:extLst>
            </p:cNvPr>
            <p:cNvSpPr txBox="1"/>
            <p:nvPr/>
          </p:nvSpPr>
          <p:spPr>
            <a:xfrm>
              <a:off x="116632" y="3080792"/>
              <a:ext cx="792088"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CapT</a:t>
              </a:r>
              <a:r>
                <a:rPr lang="en-US" altLang="zh-CN" sz="700" dirty="0" err="1">
                  <a:latin typeface="Arial" pitchFamily="34" charset="0"/>
                  <a:cs typeface="Arial" pitchFamily="34" charset="0"/>
                </a:rPr>
                <a:t>rap-PacBio</a:t>
              </a:r>
              <a:endParaRPr lang="x-none" sz="700" dirty="0">
                <a:latin typeface="Arial" pitchFamily="34" charset="0"/>
                <a:cs typeface="Arial" pitchFamily="34" charset="0"/>
              </a:endParaRPr>
            </a:p>
          </p:txBody>
        </p:sp>
        <p:sp>
          <p:nvSpPr>
            <p:cNvPr id="62" name="TextBox 61">
              <a:extLst>
                <a:ext uri="{FF2B5EF4-FFF2-40B4-BE49-F238E27FC236}">
                  <a16:creationId xmlns:a16="http://schemas.microsoft.com/office/drawing/2014/main" xmlns="" id="{658015B9-B6D8-6C4F-AD52-EF0EDF26A0FE}"/>
                </a:ext>
              </a:extLst>
            </p:cNvPr>
            <p:cNvSpPr txBox="1"/>
            <p:nvPr/>
          </p:nvSpPr>
          <p:spPr>
            <a:xfrm>
              <a:off x="188640" y="3800872"/>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cDNA</a:t>
              </a:r>
              <a:r>
                <a:rPr lang="en-US" sz="700" dirty="0">
                  <a:latin typeface="Arial" pitchFamily="34" charset="0"/>
                  <a:cs typeface="Arial" pitchFamily="34" charset="0"/>
                </a:rPr>
                <a:t>-ONT</a:t>
              </a:r>
              <a:endParaRPr lang="x-none" sz="700" dirty="0">
                <a:latin typeface="Arial" pitchFamily="34" charset="0"/>
                <a:cs typeface="Arial" pitchFamily="34" charset="0"/>
              </a:endParaRPr>
            </a:p>
          </p:txBody>
        </p:sp>
        <p:sp>
          <p:nvSpPr>
            <p:cNvPr id="63" name="TextBox 62">
              <a:extLst>
                <a:ext uri="{FF2B5EF4-FFF2-40B4-BE49-F238E27FC236}">
                  <a16:creationId xmlns:a16="http://schemas.microsoft.com/office/drawing/2014/main" xmlns="" id="{658015B9-B6D8-6C4F-AD52-EF0EDF26A0FE}"/>
                </a:ext>
              </a:extLst>
            </p:cNvPr>
            <p:cNvSpPr txBox="1"/>
            <p:nvPr/>
          </p:nvSpPr>
          <p:spPr>
            <a:xfrm>
              <a:off x="188640" y="4520952"/>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cDNA-PacBio</a:t>
              </a:r>
              <a:endParaRPr lang="x-none" sz="700" dirty="0">
                <a:latin typeface="Arial" pitchFamily="34" charset="0"/>
                <a:cs typeface="Arial" pitchFamily="34" charset="0"/>
              </a:endParaRPr>
            </a:p>
          </p:txBody>
        </p:sp>
        <p:sp>
          <p:nvSpPr>
            <p:cNvPr id="64" name="TextBox 63">
              <a:extLst>
                <a:ext uri="{FF2B5EF4-FFF2-40B4-BE49-F238E27FC236}">
                  <a16:creationId xmlns:a16="http://schemas.microsoft.com/office/drawing/2014/main" xmlns="" id="{658015B9-B6D8-6C4F-AD52-EF0EDF26A0FE}"/>
                </a:ext>
              </a:extLst>
            </p:cNvPr>
            <p:cNvSpPr txBox="1"/>
            <p:nvPr/>
          </p:nvSpPr>
          <p:spPr>
            <a:xfrm>
              <a:off x="188640" y="5241032"/>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dRNA</a:t>
              </a:r>
              <a:r>
                <a:rPr lang="en-US" sz="700" dirty="0">
                  <a:latin typeface="Arial" pitchFamily="34" charset="0"/>
                  <a:cs typeface="Arial" pitchFamily="34" charset="0"/>
                </a:rPr>
                <a:t>-ONT</a:t>
              </a:r>
              <a:endParaRPr lang="x-none" sz="700" dirty="0">
                <a:latin typeface="Arial" pitchFamily="34" charset="0"/>
                <a:cs typeface="Arial" pitchFamily="34" charset="0"/>
              </a:endParaRPr>
            </a:p>
          </p:txBody>
        </p:sp>
        <p:sp>
          <p:nvSpPr>
            <p:cNvPr id="65" name="TextBox 64">
              <a:extLst>
                <a:ext uri="{FF2B5EF4-FFF2-40B4-BE49-F238E27FC236}">
                  <a16:creationId xmlns:a16="http://schemas.microsoft.com/office/drawing/2014/main" xmlns="" id="{658015B9-B6D8-6C4F-AD52-EF0EDF26A0FE}"/>
                </a:ext>
              </a:extLst>
            </p:cNvPr>
            <p:cNvSpPr txBox="1"/>
            <p:nvPr/>
          </p:nvSpPr>
          <p:spPr>
            <a:xfrm>
              <a:off x="260648" y="6033120"/>
              <a:ext cx="648072"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R2C2-ONT</a:t>
              </a:r>
              <a:endParaRPr lang="x-none" sz="700" dirty="0">
                <a:latin typeface="Arial" pitchFamily="34" charset="0"/>
                <a:cs typeface="Arial" pitchFamily="34" charset="0"/>
              </a:endParaRPr>
            </a:p>
          </p:txBody>
        </p:sp>
        <p:sp>
          <p:nvSpPr>
            <p:cNvPr id="66" name="TextBox 65">
              <a:extLst>
                <a:ext uri="{FF2B5EF4-FFF2-40B4-BE49-F238E27FC236}">
                  <a16:creationId xmlns:a16="http://schemas.microsoft.com/office/drawing/2014/main" xmlns="" id="{658015B9-B6D8-6C4F-AD52-EF0EDF26A0FE}"/>
                </a:ext>
              </a:extLst>
            </p:cNvPr>
            <p:cNvSpPr txBox="1"/>
            <p:nvPr/>
          </p:nvSpPr>
          <p:spPr>
            <a:xfrm>
              <a:off x="188640" y="6681192"/>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cDNA-Illumina</a:t>
              </a:r>
              <a:endParaRPr lang="x-none" sz="700" dirty="0">
                <a:latin typeface="Arial" pitchFamily="34" charset="0"/>
                <a:cs typeface="Arial" pitchFamily="34" charset="0"/>
              </a:endParaRPr>
            </a:p>
          </p:txBody>
        </p:sp>
        <p:sp>
          <p:nvSpPr>
            <p:cNvPr id="67" name="TextBox 66">
              <a:extLst>
                <a:ext uri="{FF2B5EF4-FFF2-40B4-BE49-F238E27FC236}">
                  <a16:creationId xmlns:a16="http://schemas.microsoft.com/office/drawing/2014/main" xmlns="" id="{658015B9-B6D8-6C4F-AD52-EF0EDF26A0FE}"/>
                </a:ext>
              </a:extLst>
            </p:cNvPr>
            <p:cNvSpPr txBox="1"/>
            <p:nvPr/>
          </p:nvSpPr>
          <p:spPr>
            <a:xfrm>
              <a:off x="908720" y="1928664"/>
              <a:ext cx="5544616" cy="107722"/>
            </a:xfrm>
            <a:prstGeom prst="rect">
              <a:avLst/>
            </a:prstGeom>
            <a:noFill/>
          </p:spPr>
          <p:txBody>
            <a:bodyPr wrap="square" lIns="0" tIns="0" rIns="0" bIns="0" rtlCol="0">
              <a:spAutoFit/>
            </a:bodyPr>
            <a:lstStyle/>
            <a:p>
              <a:r>
                <a:rPr lang="en-US" sz="700" dirty="0">
                  <a:latin typeface="Arial" pitchFamily="34" charset="0"/>
                  <a:cs typeface="Arial" pitchFamily="34" charset="0"/>
                </a:rPr>
                <a:t>          </a:t>
              </a:r>
              <a:r>
                <a:rPr lang="en-US" sz="700" dirty="0" err="1">
                  <a:latin typeface="Arial" pitchFamily="34" charset="0"/>
                  <a:cs typeface="Arial" pitchFamily="34" charset="0"/>
                </a:rPr>
                <a:t>Bambu</a:t>
              </a:r>
              <a:r>
                <a:rPr lang="en-US" sz="700" dirty="0">
                  <a:latin typeface="Arial" pitchFamily="34" charset="0"/>
                  <a:cs typeface="Arial" pitchFamily="34" charset="0"/>
                </a:rPr>
                <a:t>            FLAIR             FLAMES           </a:t>
              </a:r>
              <a:r>
                <a:rPr lang="en-US" sz="700" dirty="0" err="1">
                  <a:latin typeface="Arial" pitchFamily="34" charset="0"/>
                  <a:cs typeface="Arial" pitchFamily="34" charset="0"/>
                </a:rPr>
                <a:t>IsoQuant</a:t>
              </a:r>
              <a:r>
                <a:rPr lang="en-US" sz="700" dirty="0">
                  <a:latin typeface="Arial" pitchFamily="34" charset="0"/>
                  <a:cs typeface="Arial" pitchFamily="34" charset="0"/>
                </a:rPr>
                <a:t>            </a:t>
              </a:r>
              <a:r>
                <a:rPr lang="en-US" sz="700" dirty="0" err="1">
                  <a:latin typeface="Arial" pitchFamily="34" charset="0"/>
                  <a:cs typeface="Arial" pitchFamily="34" charset="0"/>
                </a:rPr>
                <a:t>IsoTools</a:t>
              </a:r>
              <a:r>
                <a:rPr lang="en-US" sz="700" dirty="0">
                  <a:latin typeface="Arial" pitchFamily="34" charset="0"/>
                  <a:cs typeface="Arial" pitchFamily="34" charset="0"/>
                </a:rPr>
                <a:t>            TALON             </a:t>
              </a:r>
              <a:r>
                <a:rPr lang="en-US" sz="700" dirty="0" err="1">
                  <a:latin typeface="Arial" pitchFamily="34" charset="0"/>
                  <a:cs typeface="Arial" pitchFamily="34" charset="0"/>
                </a:rPr>
                <a:t>NanoSim</a:t>
              </a:r>
              <a:r>
                <a:rPr lang="en-US" sz="700" dirty="0">
                  <a:latin typeface="Arial" pitchFamily="34" charset="0"/>
                  <a:cs typeface="Arial" pitchFamily="34" charset="0"/>
                </a:rPr>
                <a:t>             RSEM</a:t>
              </a:r>
              <a:endParaRPr lang="x-none" sz="700" dirty="0">
                <a:latin typeface="Arial" pitchFamily="34" charset="0"/>
                <a:cs typeface="Arial" pitchFamily="34" charset="0"/>
              </a:endParaRPr>
            </a:p>
          </p:txBody>
        </p:sp>
        <p:pic>
          <p:nvPicPr>
            <p:cNvPr id="77" name="图片 76" descr="fig_mix_experiment.tif"/>
            <p:cNvPicPr preferRelativeResize="0">
              <a:picLocks/>
            </p:cNvPicPr>
            <p:nvPr/>
          </p:nvPicPr>
          <p:blipFill>
            <a:blip r:embed="rId2" cstate="print"/>
            <a:stretch>
              <a:fillRect/>
            </a:stretch>
          </p:blipFill>
          <p:spPr>
            <a:xfrm>
              <a:off x="936000" y="2072680"/>
              <a:ext cx="5036400" cy="5036400"/>
            </a:xfrm>
            <a:prstGeom prst="rect">
              <a:avLst/>
            </a:prstGeom>
          </p:spPr>
        </p:pic>
        <p:grpSp>
          <p:nvGrpSpPr>
            <p:cNvPr id="11" name="组合 88"/>
            <p:cNvGrpSpPr/>
            <p:nvPr/>
          </p:nvGrpSpPr>
          <p:grpSpPr>
            <a:xfrm>
              <a:off x="5733256" y="4304927"/>
              <a:ext cx="1008112" cy="1188423"/>
              <a:chOff x="5733256" y="4304927"/>
              <a:chExt cx="1008112" cy="1188423"/>
            </a:xfrm>
          </p:grpSpPr>
          <p:cxnSp>
            <p:nvCxnSpPr>
              <p:cNvPr id="78" name="直接箭头连接符 77"/>
              <p:cNvCxnSpPr/>
              <p:nvPr/>
            </p:nvCxnSpPr>
            <p:spPr>
              <a:xfrm>
                <a:off x="6021288" y="5196934"/>
                <a:ext cx="648072" cy="8384"/>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V="1">
                <a:off x="6093296" y="4701262"/>
                <a:ext cx="0" cy="576064"/>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xmlns="" id="{658015B9-B6D8-6C4F-AD52-EF0EDF26A0FE}"/>
                  </a:ext>
                </a:extLst>
              </p:cNvPr>
              <p:cNvSpPr txBox="1"/>
              <p:nvPr/>
            </p:nvSpPr>
            <p:spPr>
              <a:xfrm>
                <a:off x="6021288" y="5277326"/>
                <a:ext cx="720080" cy="107722"/>
              </a:xfrm>
              <a:prstGeom prst="rect">
                <a:avLst/>
              </a:prstGeom>
              <a:noFill/>
            </p:spPr>
            <p:txBody>
              <a:bodyPr wrap="square" lIns="0" tIns="0" rIns="0" bIns="0" rtlCol="0">
                <a:spAutoFit/>
              </a:bodyPr>
              <a:lstStyle/>
              <a:p>
                <a:r>
                  <a:rPr lang="en-US" sz="700" dirty="0">
                    <a:latin typeface="Arial" pitchFamily="34" charset="0"/>
                    <a:cs typeface="Arial" pitchFamily="34" charset="0"/>
                  </a:rPr>
                  <a:t>    0                10                </a:t>
                </a:r>
                <a:endParaRPr lang="x-none" sz="700" dirty="0">
                  <a:latin typeface="Arial" pitchFamily="34" charset="0"/>
                  <a:cs typeface="Arial" pitchFamily="34" charset="0"/>
                </a:endParaRPr>
              </a:p>
            </p:txBody>
          </p:sp>
          <p:sp>
            <p:nvSpPr>
              <p:cNvPr id="85" name="TextBox 84">
                <a:extLst>
                  <a:ext uri="{FF2B5EF4-FFF2-40B4-BE49-F238E27FC236}">
                    <a16:creationId xmlns:a16="http://schemas.microsoft.com/office/drawing/2014/main" xmlns="" id="{658015B9-B6D8-6C4F-AD52-EF0EDF26A0FE}"/>
                  </a:ext>
                </a:extLst>
              </p:cNvPr>
              <p:cNvSpPr txBox="1"/>
              <p:nvPr/>
            </p:nvSpPr>
            <p:spPr>
              <a:xfrm>
                <a:off x="5805264" y="4737556"/>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10</a:t>
                </a:r>
                <a:endParaRPr lang="x-none" sz="700" dirty="0">
                  <a:latin typeface="Arial" pitchFamily="34" charset="0"/>
                  <a:cs typeface="Arial" pitchFamily="34" charset="0"/>
                </a:endParaRPr>
              </a:p>
            </p:txBody>
          </p:sp>
          <p:sp>
            <p:nvSpPr>
              <p:cNvPr id="86" name="TextBox 85">
                <a:extLst>
                  <a:ext uri="{FF2B5EF4-FFF2-40B4-BE49-F238E27FC236}">
                    <a16:creationId xmlns:a16="http://schemas.microsoft.com/office/drawing/2014/main" xmlns="" id="{658015B9-B6D8-6C4F-AD52-EF0EDF26A0FE}"/>
                  </a:ext>
                </a:extLst>
              </p:cNvPr>
              <p:cNvSpPr txBox="1"/>
              <p:nvPr/>
            </p:nvSpPr>
            <p:spPr>
              <a:xfrm>
                <a:off x="5805264" y="5133310"/>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0</a:t>
                </a:r>
                <a:endParaRPr lang="x-none" sz="700" dirty="0">
                  <a:latin typeface="Arial" pitchFamily="34" charset="0"/>
                  <a:cs typeface="Arial" pitchFamily="34" charset="0"/>
                </a:endParaRPr>
              </a:p>
            </p:txBody>
          </p:sp>
          <p:sp>
            <p:nvSpPr>
              <p:cNvPr id="87" name="TextBox 86">
                <a:extLst>
                  <a:ext uri="{FF2B5EF4-FFF2-40B4-BE49-F238E27FC236}">
                    <a16:creationId xmlns:a16="http://schemas.microsoft.com/office/drawing/2014/main" xmlns="" id="{658015B9-B6D8-6C4F-AD52-EF0EDF26A0FE}"/>
                  </a:ext>
                </a:extLst>
              </p:cNvPr>
              <p:cNvSpPr txBox="1"/>
              <p:nvPr/>
            </p:nvSpPr>
            <p:spPr>
              <a:xfrm>
                <a:off x="5733256" y="5385628"/>
                <a:ext cx="1008112"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Log2(Expected TPM-1)</a:t>
                </a:r>
                <a:endParaRPr lang="x-none" altLang="zh-CN" sz="700" dirty="0">
                  <a:latin typeface="Arial" pitchFamily="34" charset="0"/>
                  <a:cs typeface="Arial" pitchFamily="34" charset="0"/>
                </a:endParaRPr>
              </a:p>
            </p:txBody>
          </p:sp>
          <p:sp>
            <p:nvSpPr>
              <p:cNvPr id="88" name="TextBox 87">
                <a:extLst>
                  <a:ext uri="{FF2B5EF4-FFF2-40B4-BE49-F238E27FC236}">
                    <a16:creationId xmlns:a16="http://schemas.microsoft.com/office/drawing/2014/main" xmlns="" id="{658015B9-B6D8-6C4F-AD52-EF0EDF26A0FE}"/>
                  </a:ext>
                </a:extLst>
              </p:cNvPr>
              <p:cNvSpPr txBox="1"/>
              <p:nvPr/>
            </p:nvSpPr>
            <p:spPr>
              <a:xfrm rot="16200000">
                <a:off x="5336923" y="4773269"/>
                <a:ext cx="1044405" cy="107722"/>
              </a:xfrm>
              <a:prstGeom prst="rect">
                <a:avLst/>
              </a:prstGeom>
              <a:noFill/>
            </p:spPr>
            <p:txBody>
              <a:bodyPr wrap="square" lIns="0" tIns="0" rIns="0" bIns="0" rtlCol="0">
                <a:spAutoFit/>
              </a:bodyPr>
              <a:lstStyle/>
              <a:p>
                <a:pPr algn="ctr"/>
                <a:r>
                  <a:rPr lang="en-US" sz="700" dirty="0">
                    <a:latin typeface="Arial" pitchFamily="34" charset="0"/>
                    <a:cs typeface="Arial" pitchFamily="34" charset="0"/>
                  </a:rPr>
                  <a:t>Log2(Observed TPM-1)</a:t>
                </a:r>
                <a:endParaRPr lang="x-none" sz="700" dirty="0">
                  <a:latin typeface="Arial" pitchFamily="34" charset="0"/>
                  <a:cs typeface="Arial" pitchFamily="34" charset="0"/>
                </a:endParaRPr>
              </a:p>
            </p:txBody>
          </p:sp>
        </p:grpSp>
      </p:grpSp>
      <p:sp>
        <p:nvSpPr>
          <p:cNvPr id="91" name="TextBox 90">
            <a:extLst>
              <a:ext uri="{FF2B5EF4-FFF2-40B4-BE49-F238E27FC236}">
                <a16:creationId xmlns:a16="http://schemas.microsoft.com/office/drawing/2014/main" xmlns="" id="{658015B9-B6D8-6C4F-AD52-EF0EDF26A0FE}"/>
              </a:ext>
            </a:extLst>
          </p:cNvPr>
          <p:cNvSpPr txBox="1"/>
          <p:nvPr/>
        </p:nvSpPr>
        <p:spPr>
          <a:xfrm>
            <a:off x="188640" y="1136576"/>
            <a:ext cx="216024" cy="153888"/>
          </a:xfrm>
          <a:prstGeom prst="rect">
            <a:avLst/>
          </a:prstGeom>
          <a:noFill/>
        </p:spPr>
        <p:txBody>
          <a:bodyPr wrap="square" lIns="0" tIns="0" rIns="0" bIns="0" rtlCol="0">
            <a:spAutoFit/>
          </a:bodyPr>
          <a:lstStyle/>
          <a:p>
            <a:r>
              <a:rPr lang="en-US" sz="1000" b="1" dirty="0">
                <a:latin typeface="Arial" pitchFamily="34" charset="0"/>
                <a:cs typeface="Arial" pitchFamily="34" charset="0"/>
              </a:rPr>
              <a:t>b</a:t>
            </a:r>
            <a:endParaRPr lang="x-none" sz="1000" b="1" dirty="0">
              <a:latin typeface="Arial" pitchFamily="34" charset="0"/>
              <a:cs typeface="Arial" pitchFamily="34" charset="0"/>
            </a:endParaRPr>
          </a:p>
        </p:txBody>
      </p:sp>
      <p:grpSp>
        <p:nvGrpSpPr>
          <p:cNvPr id="93" name="组合 92"/>
          <p:cNvGrpSpPr/>
          <p:nvPr/>
        </p:nvGrpSpPr>
        <p:grpSpPr>
          <a:xfrm>
            <a:off x="332656" y="1188644"/>
            <a:ext cx="6048672" cy="1536663"/>
            <a:chOff x="332656" y="1188644"/>
            <a:chExt cx="6048672" cy="1536663"/>
          </a:xfrm>
        </p:grpSpPr>
        <p:grpSp>
          <p:nvGrpSpPr>
            <p:cNvPr id="37" name="组合 36"/>
            <p:cNvGrpSpPr/>
            <p:nvPr/>
          </p:nvGrpSpPr>
          <p:grpSpPr>
            <a:xfrm>
              <a:off x="332656" y="1188644"/>
              <a:ext cx="6048672" cy="1388092"/>
              <a:chOff x="548680" y="2072680"/>
              <a:chExt cx="6048672" cy="1388092"/>
            </a:xfrm>
          </p:grpSpPr>
          <p:pic>
            <p:nvPicPr>
              <p:cNvPr id="38" name="图片 37" descr="fig_real_data_AI_v4.emf"/>
              <p:cNvPicPr>
                <a:picLocks noChangeAspect="1"/>
              </p:cNvPicPr>
              <p:nvPr/>
            </p:nvPicPr>
            <p:blipFill>
              <a:blip r:embed="rId3" cstate="print"/>
              <a:srcRect t="77021" b="12326"/>
              <a:stretch>
                <a:fillRect/>
              </a:stretch>
            </p:blipFill>
            <p:spPr>
              <a:xfrm>
                <a:off x="764704" y="2180036"/>
                <a:ext cx="4104456" cy="720080"/>
              </a:xfrm>
              <a:prstGeom prst="rect">
                <a:avLst/>
              </a:prstGeom>
            </p:spPr>
          </p:pic>
          <p:grpSp>
            <p:nvGrpSpPr>
              <p:cNvPr id="39" name="组合 389"/>
              <p:cNvGrpSpPr/>
              <p:nvPr/>
            </p:nvGrpSpPr>
            <p:grpSpPr>
              <a:xfrm>
                <a:off x="5111904" y="2216696"/>
                <a:ext cx="836712" cy="964621"/>
                <a:chOff x="5589240" y="1640632"/>
                <a:chExt cx="836712" cy="964621"/>
              </a:xfrm>
            </p:grpSpPr>
            <p:sp>
              <p:nvSpPr>
                <p:cNvPr id="71" name="TextBox 70"/>
                <p:cNvSpPr txBox="1"/>
                <p:nvPr/>
              </p:nvSpPr>
              <p:spPr>
                <a:xfrm>
                  <a:off x="5589240" y="1640632"/>
                  <a:ext cx="836712" cy="100605"/>
                </a:xfrm>
                <a:prstGeom prst="rect">
                  <a:avLst/>
                </a:prstGeom>
                <a:noFill/>
              </p:spPr>
              <p:txBody>
                <a:bodyPr wrap="square" lIns="0" tIns="0" rIns="0" bIns="0" rtlCol="0">
                  <a:spAutoFit/>
                </a:bodyPr>
                <a:lstStyle/>
                <a:p>
                  <a:pPr>
                    <a:lnSpc>
                      <a:spcPct val="120000"/>
                    </a:lnSpc>
                  </a:pPr>
                  <a:r>
                    <a:rPr lang="en-US" altLang="zh-CN" sz="600" b="1" dirty="0">
                      <a:latin typeface="Arial" pitchFamily="34" charset="0"/>
                      <a:cs typeface="Arial" pitchFamily="34" charset="0"/>
                    </a:rPr>
                    <a:t>Protocols-Platforms</a:t>
                  </a:r>
                  <a:endParaRPr lang="zh-CN" altLang="en-US" sz="600" b="1" dirty="0">
                    <a:latin typeface="Arial" pitchFamily="34" charset="0"/>
                    <a:cs typeface="Arial" pitchFamily="34" charset="0"/>
                  </a:endParaRPr>
                </a:p>
              </p:txBody>
            </p:sp>
            <p:grpSp>
              <p:nvGrpSpPr>
                <p:cNvPr id="72" name="组合 409"/>
                <p:cNvGrpSpPr/>
                <p:nvPr/>
              </p:nvGrpSpPr>
              <p:grpSpPr>
                <a:xfrm>
                  <a:off x="5589240" y="1784648"/>
                  <a:ext cx="675320" cy="820605"/>
                  <a:chOff x="1124744" y="4140000"/>
                  <a:chExt cx="675320" cy="820605"/>
                </a:xfrm>
              </p:grpSpPr>
              <p:sp>
                <p:nvSpPr>
                  <p:cNvPr id="73" name="TextBox 72"/>
                  <p:cNvSpPr txBox="1"/>
                  <p:nvPr/>
                </p:nvSpPr>
                <p:spPr>
                  <a:xfrm>
                    <a:off x="1224000" y="4140000"/>
                    <a:ext cx="576064" cy="110800"/>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cDNA-PacBio</a:t>
                    </a:r>
                    <a:endParaRPr lang="zh-CN" altLang="en-US" sz="600" dirty="0">
                      <a:latin typeface="Arial" pitchFamily="34" charset="0"/>
                      <a:cs typeface="Arial" pitchFamily="34" charset="0"/>
                    </a:endParaRPr>
                  </a:p>
                </p:txBody>
              </p:sp>
              <p:sp>
                <p:nvSpPr>
                  <p:cNvPr id="74" name="TextBox 73"/>
                  <p:cNvSpPr txBox="1"/>
                  <p:nvPr/>
                </p:nvSpPr>
                <p:spPr>
                  <a:xfrm>
                    <a:off x="1224000" y="45072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CapTrap-PacBio</a:t>
                    </a:r>
                    <a:endParaRPr lang="zh-CN" altLang="en-US" sz="600" dirty="0">
                      <a:latin typeface="Arial" pitchFamily="34" charset="0"/>
                      <a:cs typeface="Arial" pitchFamily="34" charset="0"/>
                    </a:endParaRPr>
                  </a:p>
                </p:txBody>
              </p:sp>
              <p:sp>
                <p:nvSpPr>
                  <p:cNvPr id="75" name="TextBox 74"/>
                  <p:cNvSpPr txBox="1"/>
                  <p:nvPr/>
                </p:nvSpPr>
                <p:spPr>
                  <a:xfrm>
                    <a:off x="1224000" y="48600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cDNA-Illumina</a:t>
                    </a:r>
                    <a:endParaRPr lang="zh-CN" altLang="en-US" sz="600" dirty="0">
                      <a:latin typeface="Arial" pitchFamily="34" charset="0"/>
                      <a:cs typeface="Arial" pitchFamily="34" charset="0"/>
                    </a:endParaRPr>
                  </a:p>
                </p:txBody>
              </p:sp>
              <p:sp>
                <p:nvSpPr>
                  <p:cNvPr id="76" name="TextBox 75"/>
                  <p:cNvSpPr txBox="1"/>
                  <p:nvPr/>
                </p:nvSpPr>
                <p:spPr>
                  <a:xfrm>
                    <a:off x="1224000" y="42660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cDNA</a:t>
                    </a:r>
                    <a:r>
                      <a:rPr lang="en-US" altLang="zh-CN" sz="600" dirty="0">
                        <a:latin typeface="Arial" pitchFamily="34" charset="0"/>
                        <a:cs typeface="Arial" pitchFamily="34" charset="0"/>
                      </a:rPr>
                      <a:t>-ONT</a:t>
                    </a:r>
                    <a:endParaRPr lang="zh-CN" altLang="en-US" sz="600" dirty="0">
                      <a:latin typeface="Arial" pitchFamily="34" charset="0"/>
                      <a:cs typeface="Arial" pitchFamily="34" charset="0"/>
                    </a:endParaRPr>
                  </a:p>
                </p:txBody>
              </p:sp>
              <p:sp>
                <p:nvSpPr>
                  <p:cNvPr id="79" name="TextBox 78"/>
                  <p:cNvSpPr txBox="1"/>
                  <p:nvPr/>
                </p:nvSpPr>
                <p:spPr>
                  <a:xfrm>
                    <a:off x="1224000" y="46296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CapTrap</a:t>
                    </a:r>
                    <a:r>
                      <a:rPr lang="en-US" altLang="zh-CN" sz="600" dirty="0">
                        <a:latin typeface="Arial" pitchFamily="34" charset="0"/>
                        <a:cs typeface="Arial" pitchFamily="34" charset="0"/>
                      </a:rPr>
                      <a:t>-ONT</a:t>
                    </a:r>
                    <a:endParaRPr lang="zh-CN" altLang="en-US" sz="600" dirty="0">
                      <a:latin typeface="Arial" pitchFamily="34" charset="0"/>
                      <a:cs typeface="Arial" pitchFamily="34" charset="0"/>
                    </a:endParaRPr>
                  </a:p>
                </p:txBody>
              </p:sp>
              <p:sp>
                <p:nvSpPr>
                  <p:cNvPr id="83" name="TextBox 82"/>
                  <p:cNvSpPr txBox="1"/>
                  <p:nvPr/>
                </p:nvSpPr>
                <p:spPr>
                  <a:xfrm>
                    <a:off x="1224000" y="4752000"/>
                    <a:ext cx="576064" cy="100605"/>
                  </a:xfrm>
                  <a:prstGeom prst="rect">
                    <a:avLst/>
                  </a:prstGeom>
                  <a:noFill/>
                </p:spPr>
                <p:txBody>
                  <a:bodyPr wrap="square" lIns="0" tIns="0" rIns="0" bIns="0" rtlCol="0">
                    <a:spAutoFit/>
                  </a:bodyPr>
                  <a:lstStyle/>
                  <a:p>
                    <a:pPr>
                      <a:lnSpc>
                        <a:spcPct val="120000"/>
                      </a:lnSpc>
                    </a:pPr>
                    <a:r>
                      <a:rPr lang="en-US" altLang="zh-CN" sz="600" dirty="0">
                        <a:latin typeface="Arial" pitchFamily="34" charset="0"/>
                        <a:cs typeface="Arial" pitchFamily="34" charset="0"/>
                      </a:rPr>
                      <a:t>R2C2-ONT</a:t>
                    </a:r>
                    <a:endParaRPr lang="zh-CN" altLang="en-US" sz="600" dirty="0">
                      <a:latin typeface="Arial" pitchFamily="34" charset="0"/>
                      <a:cs typeface="Arial" pitchFamily="34" charset="0"/>
                    </a:endParaRPr>
                  </a:p>
                </p:txBody>
              </p:sp>
              <p:sp>
                <p:nvSpPr>
                  <p:cNvPr id="89" name="TextBox 88"/>
                  <p:cNvSpPr txBox="1"/>
                  <p:nvPr/>
                </p:nvSpPr>
                <p:spPr>
                  <a:xfrm>
                    <a:off x="1224000" y="43848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dRNA</a:t>
                    </a:r>
                    <a:r>
                      <a:rPr lang="en-US" altLang="zh-CN" sz="600" dirty="0">
                        <a:latin typeface="Arial" pitchFamily="34" charset="0"/>
                        <a:cs typeface="Arial" pitchFamily="34" charset="0"/>
                      </a:rPr>
                      <a:t>-ONT</a:t>
                    </a:r>
                    <a:endParaRPr lang="zh-CN" altLang="en-US" sz="600" dirty="0">
                      <a:latin typeface="Arial" pitchFamily="34" charset="0"/>
                      <a:cs typeface="Arial" pitchFamily="34" charset="0"/>
                    </a:endParaRPr>
                  </a:p>
                </p:txBody>
              </p:sp>
              <p:pic>
                <p:nvPicPr>
                  <p:cNvPr id="90" name="图片 89" descr="legend_1_v4.emf"/>
                  <p:cNvPicPr>
                    <a:picLocks noChangeAspect="1"/>
                  </p:cNvPicPr>
                  <p:nvPr/>
                </p:nvPicPr>
                <p:blipFill>
                  <a:blip r:embed="rId4" cstate="print"/>
                  <a:stretch>
                    <a:fillRect/>
                  </a:stretch>
                </p:blipFill>
                <p:spPr>
                  <a:xfrm>
                    <a:off x="1124744" y="4160912"/>
                    <a:ext cx="95175" cy="793125"/>
                  </a:xfrm>
                  <a:prstGeom prst="rect">
                    <a:avLst/>
                  </a:prstGeom>
                </p:spPr>
              </p:pic>
            </p:grpSp>
          </p:grpSp>
          <p:grpSp>
            <p:nvGrpSpPr>
              <p:cNvPr id="40" name="组合 384"/>
              <p:cNvGrpSpPr/>
              <p:nvPr/>
            </p:nvGrpSpPr>
            <p:grpSpPr>
              <a:xfrm>
                <a:off x="5949280" y="2216696"/>
                <a:ext cx="648072" cy="804829"/>
                <a:chOff x="5589240" y="2715398"/>
                <a:chExt cx="648072" cy="804829"/>
              </a:xfrm>
            </p:grpSpPr>
            <p:sp>
              <p:nvSpPr>
                <p:cNvPr id="68" name="TextBox 67">
                  <a:extLst>
                    <a:ext uri="{FF2B5EF4-FFF2-40B4-BE49-F238E27FC236}">
                      <a16:creationId xmlns:a16="http://schemas.microsoft.com/office/drawing/2014/main" xmlns="" id="{658015B9-B6D8-6C4F-AD52-EF0EDF26A0FE}"/>
                    </a:ext>
                  </a:extLst>
                </p:cNvPr>
                <p:cNvSpPr txBox="1"/>
                <p:nvPr/>
              </p:nvSpPr>
              <p:spPr>
                <a:xfrm>
                  <a:off x="5589240" y="2715398"/>
                  <a:ext cx="648072" cy="92333"/>
                </a:xfrm>
                <a:prstGeom prst="rect">
                  <a:avLst/>
                </a:prstGeom>
                <a:noFill/>
              </p:spPr>
              <p:txBody>
                <a:bodyPr wrap="square" lIns="0" tIns="0" rIns="0" bIns="0" rtlCol="0">
                  <a:spAutoFit/>
                </a:bodyPr>
                <a:lstStyle/>
                <a:p>
                  <a:r>
                    <a:rPr lang="en-US" sz="600" b="1" dirty="0">
                      <a:latin typeface="Arial" pitchFamily="34" charset="0"/>
                      <a:cs typeface="Arial" pitchFamily="34" charset="0"/>
                    </a:rPr>
                    <a:t>Samples</a:t>
                  </a:r>
                  <a:endParaRPr lang="x-none" sz="600" b="1" dirty="0">
                    <a:latin typeface="Arial" pitchFamily="34" charset="0"/>
                    <a:cs typeface="Arial" pitchFamily="34" charset="0"/>
                  </a:endParaRPr>
                </a:p>
              </p:txBody>
            </p:sp>
            <p:pic>
              <p:nvPicPr>
                <p:cNvPr id="69" name="图片 68" descr="legend_1.tif"/>
                <p:cNvPicPr>
                  <a:picLocks noChangeAspect="1"/>
                </p:cNvPicPr>
                <p:nvPr/>
              </p:nvPicPr>
              <p:blipFill>
                <a:blip r:embed="rId5" cstate="print"/>
                <a:srcRect r="-40864" b="70543"/>
                <a:stretch>
                  <a:fillRect/>
                </a:stretch>
              </p:blipFill>
              <p:spPr>
                <a:xfrm>
                  <a:off x="5632011" y="2859414"/>
                  <a:ext cx="89305" cy="660813"/>
                </a:xfrm>
                <a:prstGeom prst="rect">
                  <a:avLst/>
                </a:prstGeom>
              </p:spPr>
            </p:pic>
            <p:sp>
              <p:nvSpPr>
                <p:cNvPr id="70" name="TextBox 69">
                  <a:extLst>
                    <a:ext uri="{FF2B5EF4-FFF2-40B4-BE49-F238E27FC236}">
                      <a16:creationId xmlns:a16="http://schemas.microsoft.com/office/drawing/2014/main" xmlns="" id="{658015B9-B6D8-6C4F-AD52-EF0EDF26A0FE}"/>
                    </a:ext>
                  </a:extLst>
                </p:cNvPr>
                <p:cNvSpPr txBox="1"/>
                <p:nvPr/>
              </p:nvSpPr>
              <p:spPr>
                <a:xfrm>
                  <a:off x="5732592" y="2859414"/>
                  <a:ext cx="459432" cy="600164"/>
                </a:xfrm>
                <a:prstGeom prst="rect">
                  <a:avLst/>
                </a:prstGeom>
                <a:noFill/>
              </p:spPr>
              <p:txBody>
                <a:bodyPr wrap="square" lIns="0" tIns="0" rIns="0" bIns="0" rtlCol="0">
                  <a:spAutoFit/>
                </a:bodyPr>
                <a:lstStyle/>
                <a:p>
                  <a:pPr>
                    <a:spcAft>
                      <a:spcPts val="600"/>
                    </a:spcAft>
                  </a:pPr>
                  <a:r>
                    <a:rPr lang="en-US" sz="600" dirty="0">
                      <a:latin typeface="Arial" pitchFamily="34" charset="0"/>
                      <a:cs typeface="Arial" pitchFamily="34" charset="0"/>
                    </a:rPr>
                    <a:t>H1-</a:t>
                  </a:r>
                  <a:r>
                    <a:rPr lang="en-US" altLang="zh-CN" sz="600" dirty="0">
                      <a:latin typeface="Arial" pitchFamily="34" charset="0"/>
                      <a:cs typeface="Arial" pitchFamily="34" charset="0"/>
                    </a:rPr>
                    <a:t>mix</a:t>
                  </a:r>
                </a:p>
                <a:p>
                  <a:pPr>
                    <a:spcAft>
                      <a:spcPts val="600"/>
                    </a:spcAft>
                  </a:pPr>
                  <a:r>
                    <a:rPr lang="en-US" sz="600" dirty="0">
                      <a:latin typeface="Arial" pitchFamily="34" charset="0"/>
                      <a:cs typeface="Arial" pitchFamily="34" charset="0"/>
                    </a:rPr>
                    <a:t>H1-hESC</a:t>
                  </a:r>
                </a:p>
                <a:p>
                  <a:pPr>
                    <a:spcAft>
                      <a:spcPts val="600"/>
                    </a:spcAft>
                  </a:pPr>
                  <a:r>
                    <a:rPr lang="en-US" sz="600" dirty="0">
                      <a:latin typeface="Arial" pitchFamily="34" charset="0"/>
                      <a:cs typeface="Arial" pitchFamily="34" charset="0"/>
                    </a:rPr>
                    <a:t>H1-DE</a:t>
                  </a:r>
                </a:p>
                <a:p>
                  <a:pPr>
                    <a:spcAft>
                      <a:spcPts val="600"/>
                    </a:spcAft>
                  </a:pPr>
                  <a:r>
                    <a:rPr lang="en-US" sz="600" dirty="0">
                      <a:latin typeface="Arial" pitchFamily="34" charset="0"/>
                      <a:cs typeface="Arial" pitchFamily="34" charset="0"/>
                    </a:rPr>
                    <a:t>WTC11</a:t>
                  </a:r>
                </a:p>
              </p:txBody>
            </p:sp>
          </p:grpSp>
          <p:sp>
            <p:nvSpPr>
              <p:cNvPr id="41" name="TextBox 40">
                <a:extLst>
                  <a:ext uri="{FF2B5EF4-FFF2-40B4-BE49-F238E27FC236}">
                    <a16:creationId xmlns:a16="http://schemas.microsoft.com/office/drawing/2014/main" xmlns="" id="{ECCA046D-70A9-3D4C-9D57-C97D86A2ABFF}"/>
                  </a:ext>
                </a:extLst>
              </p:cNvPr>
              <p:cNvSpPr txBox="1"/>
              <p:nvPr/>
            </p:nvSpPr>
            <p:spPr>
              <a:xfrm rot="18622249">
                <a:off x="682198" y="2977452"/>
                <a:ext cx="360040" cy="138914"/>
              </a:xfrm>
              <a:prstGeom prst="rect">
                <a:avLst/>
              </a:prstGeom>
              <a:noFill/>
            </p:spPr>
            <p:txBody>
              <a:bodyPr wrap="square" lIns="0" tIns="0" rIns="0" bIns="0" rtlCol="0">
                <a:spAutoFit/>
              </a:bodyPr>
              <a:lstStyle/>
              <a:p>
                <a:pPr algn="r"/>
                <a:r>
                  <a:rPr lang="en-GB" sz="700" dirty="0">
                    <a:latin typeface="Arial" pitchFamily="34" charset="0"/>
                    <a:cs typeface="Arial" pitchFamily="34" charset="0"/>
                  </a:rPr>
                  <a:t>B</a:t>
                </a:r>
                <a:r>
                  <a:rPr lang="en-US" altLang="zh-CN" sz="700" dirty="0" err="1">
                    <a:latin typeface="Arial" pitchFamily="34" charset="0"/>
                    <a:cs typeface="Arial" pitchFamily="34" charset="0"/>
                  </a:rPr>
                  <a:t>ambu</a:t>
                </a:r>
                <a:endParaRPr lang="en-GB" sz="700" dirty="0">
                  <a:latin typeface="Arial" pitchFamily="34" charset="0"/>
                  <a:cs typeface="Arial" pitchFamily="34" charset="0"/>
                </a:endParaRPr>
              </a:p>
            </p:txBody>
          </p:sp>
          <p:sp>
            <p:nvSpPr>
              <p:cNvPr id="42" name="TextBox 41">
                <a:extLst>
                  <a:ext uri="{FF2B5EF4-FFF2-40B4-BE49-F238E27FC236}">
                    <a16:creationId xmlns:a16="http://schemas.microsoft.com/office/drawing/2014/main" xmlns="" id="{ECCA046D-70A9-3D4C-9D57-C97D86A2ABFF}"/>
                  </a:ext>
                </a:extLst>
              </p:cNvPr>
              <p:cNvSpPr txBox="1"/>
              <p:nvPr/>
            </p:nvSpPr>
            <p:spPr>
              <a:xfrm rot="18622249">
                <a:off x="970230" y="2982946"/>
                <a:ext cx="36004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FLAIR</a:t>
                </a:r>
                <a:endParaRPr lang="en-GB" sz="700" dirty="0">
                  <a:latin typeface="Arial" pitchFamily="34" charset="0"/>
                  <a:cs typeface="Arial" pitchFamily="34" charset="0"/>
                </a:endParaRPr>
              </a:p>
            </p:txBody>
          </p:sp>
          <p:sp>
            <p:nvSpPr>
              <p:cNvPr id="43" name="TextBox 42">
                <a:extLst>
                  <a:ext uri="{FF2B5EF4-FFF2-40B4-BE49-F238E27FC236}">
                    <a16:creationId xmlns:a16="http://schemas.microsoft.com/office/drawing/2014/main" xmlns="" id="{ECCA046D-70A9-3D4C-9D57-C97D86A2ABFF}"/>
                  </a:ext>
                </a:extLst>
              </p:cNvPr>
              <p:cNvSpPr txBox="1"/>
              <p:nvPr/>
            </p:nvSpPr>
            <p:spPr>
              <a:xfrm rot="18622249">
                <a:off x="1219132" y="2982946"/>
                <a:ext cx="36004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FLAMES</a:t>
                </a:r>
                <a:endParaRPr lang="en-GB" sz="700" dirty="0">
                  <a:latin typeface="Arial" pitchFamily="34" charset="0"/>
                  <a:cs typeface="Arial" pitchFamily="34" charset="0"/>
                </a:endParaRPr>
              </a:p>
            </p:txBody>
          </p:sp>
          <p:sp>
            <p:nvSpPr>
              <p:cNvPr id="44" name="TextBox 43">
                <a:extLst>
                  <a:ext uri="{FF2B5EF4-FFF2-40B4-BE49-F238E27FC236}">
                    <a16:creationId xmlns:a16="http://schemas.microsoft.com/office/drawing/2014/main" xmlns="" id="{ECCA046D-70A9-3D4C-9D57-C97D86A2ABFF}"/>
                  </a:ext>
                </a:extLst>
              </p:cNvPr>
              <p:cNvSpPr txBox="1"/>
              <p:nvPr/>
            </p:nvSpPr>
            <p:spPr>
              <a:xfrm rot="18622249">
                <a:off x="1363391" y="3028726"/>
                <a:ext cx="48022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IsoQuant</a:t>
                </a:r>
                <a:endParaRPr lang="en-GB" sz="700" dirty="0">
                  <a:latin typeface="Arial" pitchFamily="34" charset="0"/>
                  <a:cs typeface="Arial" pitchFamily="34" charset="0"/>
                </a:endParaRPr>
              </a:p>
            </p:txBody>
          </p:sp>
          <p:sp>
            <p:nvSpPr>
              <p:cNvPr id="45" name="TextBox 44">
                <a:extLst>
                  <a:ext uri="{FF2B5EF4-FFF2-40B4-BE49-F238E27FC236}">
                    <a16:creationId xmlns:a16="http://schemas.microsoft.com/office/drawing/2014/main" xmlns="" id="{ECCA046D-70A9-3D4C-9D57-C97D86A2ABFF}"/>
                  </a:ext>
                </a:extLst>
              </p:cNvPr>
              <p:cNvSpPr txBox="1"/>
              <p:nvPr/>
            </p:nvSpPr>
            <p:spPr>
              <a:xfrm rot="18622249">
                <a:off x="1624176" y="3028726"/>
                <a:ext cx="48022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IsoTools</a:t>
                </a:r>
                <a:endParaRPr lang="en-GB" sz="700" dirty="0">
                  <a:latin typeface="Arial" pitchFamily="34" charset="0"/>
                  <a:cs typeface="Arial" pitchFamily="34" charset="0"/>
                </a:endParaRPr>
              </a:p>
            </p:txBody>
          </p:sp>
          <p:sp>
            <p:nvSpPr>
              <p:cNvPr id="46" name="TextBox 45">
                <a:extLst>
                  <a:ext uri="{FF2B5EF4-FFF2-40B4-BE49-F238E27FC236}">
                    <a16:creationId xmlns:a16="http://schemas.microsoft.com/office/drawing/2014/main" xmlns="" id="{ECCA046D-70A9-3D4C-9D57-C97D86A2ABFF}"/>
                  </a:ext>
                </a:extLst>
              </p:cNvPr>
              <p:cNvSpPr txBox="1"/>
              <p:nvPr/>
            </p:nvSpPr>
            <p:spPr>
              <a:xfrm rot="18622249">
                <a:off x="1873284" y="3028726"/>
                <a:ext cx="48022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TALON</a:t>
                </a:r>
                <a:endParaRPr lang="en-GB" sz="700" dirty="0">
                  <a:latin typeface="Arial" pitchFamily="34" charset="0"/>
                  <a:cs typeface="Arial" pitchFamily="34" charset="0"/>
                </a:endParaRPr>
              </a:p>
            </p:txBody>
          </p:sp>
          <p:sp>
            <p:nvSpPr>
              <p:cNvPr id="47" name="TextBox 46">
                <a:extLst>
                  <a:ext uri="{FF2B5EF4-FFF2-40B4-BE49-F238E27FC236}">
                    <a16:creationId xmlns:a16="http://schemas.microsoft.com/office/drawing/2014/main" xmlns="" id="{ECCA046D-70A9-3D4C-9D57-C97D86A2ABFF}"/>
                  </a:ext>
                </a:extLst>
              </p:cNvPr>
              <p:cNvSpPr txBox="1"/>
              <p:nvPr/>
            </p:nvSpPr>
            <p:spPr>
              <a:xfrm rot="18622249">
                <a:off x="2089307" y="3028726"/>
                <a:ext cx="48022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NanoSim</a:t>
                </a:r>
                <a:endParaRPr lang="en-GB" sz="700" dirty="0">
                  <a:latin typeface="Arial" pitchFamily="34" charset="0"/>
                  <a:cs typeface="Arial" pitchFamily="34" charset="0"/>
                </a:endParaRPr>
              </a:p>
            </p:txBody>
          </p:sp>
          <p:sp>
            <p:nvSpPr>
              <p:cNvPr id="48" name="TextBox 47">
                <a:extLst>
                  <a:ext uri="{FF2B5EF4-FFF2-40B4-BE49-F238E27FC236}">
                    <a16:creationId xmlns:a16="http://schemas.microsoft.com/office/drawing/2014/main" xmlns="" id="{ECCA046D-70A9-3D4C-9D57-C97D86A2ABFF}"/>
                  </a:ext>
                </a:extLst>
              </p:cNvPr>
              <p:cNvSpPr txBox="1"/>
              <p:nvPr/>
            </p:nvSpPr>
            <p:spPr>
              <a:xfrm rot="18622249">
                <a:off x="2377340" y="3028726"/>
                <a:ext cx="48022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RSEM</a:t>
                </a:r>
                <a:endParaRPr lang="en-GB" sz="700" dirty="0">
                  <a:latin typeface="Arial" pitchFamily="34" charset="0"/>
                  <a:cs typeface="Arial" pitchFamily="34" charset="0"/>
                </a:endParaRPr>
              </a:p>
            </p:txBody>
          </p:sp>
          <p:sp>
            <p:nvSpPr>
              <p:cNvPr id="49" name="TextBox 48">
                <a:extLst>
                  <a:ext uri="{FF2B5EF4-FFF2-40B4-BE49-F238E27FC236}">
                    <a16:creationId xmlns:a16="http://schemas.microsoft.com/office/drawing/2014/main" xmlns="" id="{ECCA046D-70A9-3D4C-9D57-C97D86A2ABFF}"/>
                  </a:ext>
                </a:extLst>
              </p:cNvPr>
              <p:cNvSpPr txBox="1"/>
              <p:nvPr/>
            </p:nvSpPr>
            <p:spPr>
              <a:xfrm rot="18622249">
                <a:off x="2684221" y="3086600"/>
                <a:ext cx="632145"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cDNA-PacBio</a:t>
                </a:r>
                <a:endParaRPr lang="en-GB" altLang="zh-CN" sz="700" dirty="0">
                  <a:latin typeface="Arial" pitchFamily="34" charset="0"/>
                  <a:cs typeface="Arial" pitchFamily="34" charset="0"/>
                </a:endParaRPr>
              </a:p>
            </p:txBody>
          </p:sp>
          <p:sp>
            <p:nvSpPr>
              <p:cNvPr id="50" name="TextBox 49">
                <a:extLst>
                  <a:ext uri="{FF2B5EF4-FFF2-40B4-BE49-F238E27FC236}">
                    <a16:creationId xmlns:a16="http://schemas.microsoft.com/office/drawing/2014/main" xmlns="" id="{ECCA046D-70A9-3D4C-9D57-C97D86A2ABFF}"/>
                  </a:ext>
                </a:extLst>
              </p:cNvPr>
              <p:cNvSpPr txBox="1"/>
              <p:nvPr/>
            </p:nvSpPr>
            <p:spPr>
              <a:xfrm rot="18622249">
                <a:off x="2926644" y="3086600"/>
                <a:ext cx="632145"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cDNA</a:t>
                </a:r>
                <a:r>
                  <a:rPr lang="en-US" altLang="zh-CN" sz="700" dirty="0">
                    <a:latin typeface="Arial" pitchFamily="34" charset="0"/>
                    <a:cs typeface="Arial" pitchFamily="34" charset="0"/>
                  </a:rPr>
                  <a:t>-ONT</a:t>
                </a:r>
                <a:endParaRPr lang="en-GB" altLang="zh-CN" sz="700" dirty="0">
                  <a:latin typeface="Arial" pitchFamily="34" charset="0"/>
                  <a:cs typeface="Arial" pitchFamily="34" charset="0"/>
                </a:endParaRPr>
              </a:p>
            </p:txBody>
          </p:sp>
          <p:sp>
            <p:nvSpPr>
              <p:cNvPr id="51" name="TextBox 50">
                <a:extLst>
                  <a:ext uri="{FF2B5EF4-FFF2-40B4-BE49-F238E27FC236}">
                    <a16:creationId xmlns:a16="http://schemas.microsoft.com/office/drawing/2014/main" xmlns="" id="{ECCA046D-70A9-3D4C-9D57-C97D86A2ABFF}"/>
                  </a:ext>
                </a:extLst>
              </p:cNvPr>
              <p:cNvSpPr txBox="1"/>
              <p:nvPr/>
            </p:nvSpPr>
            <p:spPr>
              <a:xfrm rot="18622249">
                <a:off x="3142669" y="3086600"/>
                <a:ext cx="632145"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dRNA</a:t>
                </a:r>
                <a:r>
                  <a:rPr lang="en-US" altLang="zh-CN" sz="700" dirty="0">
                    <a:latin typeface="Arial" pitchFamily="34" charset="0"/>
                    <a:cs typeface="Arial" pitchFamily="34" charset="0"/>
                  </a:rPr>
                  <a:t>-ONT</a:t>
                </a:r>
                <a:endParaRPr lang="en-GB" altLang="zh-CN" sz="700" dirty="0">
                  <a:latin typeface="Arial" pitchFamily="34" charset="0"/>
                  <a:cs typeface="Arial" pitchFamily="34" charset="0"/>
                </a:endParaRPr>
              </a:p>
            </p:txBody>
          </p:sp>
          <p:sp>
            <p:nvSpPr>
              <p:cNvPr id="52" name="TextBox 51">
                <a:extLst>
                  <a:ext uri="{FF2B5EF4-FFF2-40B4-BE49-F238E27FC236}">
                    <a16:creationId xmlns:a16="http://schemas.microsoft.com/office/drawing/2014/main" xmlns="" id="{ECCA046D-70A9-3D4C-9D57-C97D86A2ABFF}"/>
                  </a:ext>
                </a:extLst>
              </p:cNvPr>
              <p:cNvSpPr txBox="1"/>
              <p:nvPr/>
            </p:nvSpPr>
            <p:spPr>
              <a:xfrm rot="18622249">
                <a:off x="3695466" y="3088433"/>
                <a:ext cx="636957"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CapTrap</a:t>
                </a:r>
                <a:r>
                  <a:rPr lang="en-US" altLang="zh-CN" sz="700" dirty="0">
                    <a:latin typeface="Arial" pitchFamily="34" charset="0"/>
                    <a:cs typeface="Arial" pitchFamily="34" charset="0"/>
                  </a:rPr>
                  <a:t>-ONT</a:t>
                </a:r>
                <a:endParaRPr lang="en-GB" altLang="zh-CN" sz="700" dirty="0">
                  <a:latin typeface="Arial" pitchFamily="34" charset="0"/>
                  <a:cs typeface="Arial" pitchFamily="34" charset="0"/>
                </a:endParaRPr>
              </a:p>
            </p:txBody>
          </p:sp>
          <p:sp>
            <p:nvSpPr>
              <p:cNvPr id="53" name="TextBox 52">
                <a:extLst>
                  <a:ext uri="{FF2B5EF4-FFF2-40B4-BE49-F238E27FC236}">
                    <a16:creationId xmlns:a16="http://schemas.microsoft.com/office/drawing/2014/main" xmlns="" id="{ECCA046D-70A9-3D4C-9D57-C97D86A2ABFF}"/>
                  </a:ext>
                </a:extLst>
              </p:cNvPr>
              <p:cNvSpPr txBox="1"/>
              <p:nvPr/>
            </p:nvSpPr>
            <p:spPr>
              <a:xfrm rot="18622249">
                <a:off x="3933909" y="3088433"/>
                <a:ext cx="636957" cy="107722"/>
              </a:xfrm>
              <a:prstGeom prst="rect">
                <a:avLst/>
              </a:prstGeom>
              <a:noFill/>
            </p:spPr>
            <p:txBody>
              <a:bodyPr wrap="square" lIns="0" tIns="0" rIns="0" bIns="0" rtlCol="0">
                <a:spAutoFit/>
              </a:bodyPr>
              <a:lstStyle/>
              <a:p>
                <a:pPr algn="r"/>
                <a:r>
                  <a:rPr lang="en-US" altLang="zh-CN" sz="700" dirty="0">
                    <a:latin typeface="Arial" pitchFamily="34" charset="0"/>
                    <a:cs typeface="Arial" pitchFamily="34" charset="0"/>
                  </a:rPr>
                  <a:t>R2C2-ONT</a:t>
                </a:r>
                <a:endParaRPr lang="en-GB" altLang="zh-CN" sz="700" dirty="0">
                  <a:latin typeface="Arial" pitchFamily="34" charset="0"/>
                  <a:cs typeface="Arial" pitchFamily="34" charset="0"/>
                </a:endParaRPr>
              </a:p>
            </p:txBody>
          </p:sp>
          <p:sp>
            <p:nvSpPr>
              <p:cNvPr id="54" name="TextBox 53">
                <a:extLst>
                  <a:ext uri="{FF2B5EF4-FFF2-40B4-BE49-F238E27FC236}">
                    <a16:creationId xmlns:a16="http://schemas.microsoft.com/office/drawing/2014/main" xmlns="" id="{ECCA046D-70A9-3D4C-9D57-C97D86A2ABFF}"/>
                  </a:ext>
                </a:extLst>
              </p:cNvPr>
              <p:cNvSpPr txBox="1"/>
              <p:nvPr/>
            </p:nvSpPr>
            <p:spPr>
              <a:xfrm rot="18622249">
                <a:off x="4221941" y="3088433"/>
                <a:ext cx="636957"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cDNA-Ilumina</a:t>
                </a:r>
                <a:endParaRPr lang="en-GB" altLang="zh-CN" sz="700" dirty="0">
                  <a:latin typeface="Arial" pitchFamily="34" charset="0"/>
                  <a:cs typeface="Arial" pitchFamily="34" charset="0"/>
                </a:endParaRPr>
              </a:p>
            </p:txBody>
          </p:sp>
          <p:sp>
            <p:nvSpPr>
              <p:cNvPr id="55" name="TextBox 3">
                <a:extLst>
                  <a:ext uri="{FF2B5EF4-FFF2-40B4-BE49-F238E27FC236}">
                    <a16:creationId xmlns:a16="http://schemas.microsoft.com/office/drawing/2014/main" xmlns="" id="{658015B9-B6D8-6C4F-AD52-EF0EDF26A0FE}"/>
                  </a:ext>
                </a:extLst>
              </p:cNvPr>
              <p:cNvSpPr txBox="1"/>
              <p:nvPr/>
            </p:nvSpPr>
            <p:spPr>
              <a:xfrm>
                <a:off x="548680" y="2757046"/>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0.3</a:t>
                </a:r>
                <a:endParaRPr lang="x-none" sz="700" dirty="0">
                  <a:latin typeface="Arial" pitchFamily="34" charset="0"/>
                  <a:cs typeface="Arial" pitchFamily="34" charset="0"/>
                </a:endParaRPr>
              </a:p>
            </p:txBody>
          </p:sp>
          <p:sp>
            <p:nvSpPr>
              <p:cNvPr id="56" name="TextBox 3">
                <a:extLst>
                  <a:ext uri="{FF2B5EF4-FFF2-40B4-BE49-F238E27FC236}">
                    <a16:creationId xmlns:a16="http://schemas.microsoft.com/office/drawing/2014/main" xmlns="" id="{658015B9-B6D8-6C4F-AD52-EF0EDF26A0FE}"/>
                  </a:ext>
                </a:extLst>
              </p:cNvPr>
              <p:cNvSpPr txBox="1"/>
              <p:nvPr/>
            </p:nvSpPr>
            <p:spPr>
              <a:xfrm>
                <a:off x="548680" y="2216696"/>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1.5</a:t>
                </a:r>
                <a:endParaRPr lang="x-none" sz="700" dirty="0">
                  <a:latin typeface="Arial" pitchFamily="34" charset="0"/>
                  <a:cs typeface="Arial" pitchFamily="34" charset="0"/>
                </a:endParaRPr>
              </a:p>
            </p:txBody>
          </p:sp>
          <p:sp>
            <p:nvSpPr>
              <p:cNvPr id="57" name="TextBox 56">
                <a:extLst>
                  <a:ext uri="{FF2B5EF4-FFF2-40B4-BE49-F238E27FC236}">
                    <a16:creationId xmlns:a16="http://schemas.microsoft.com/office/drawing/2014/main" xmlns="" id="{ECCA046D-70A9-3D4C-9D57-C97D86A2ABFF}"/>
                  </a:ext>
                </a:extLst>
              </p:cNvPr>
              <p:cNvSpPr txBox="1"/>
              <p:nvPr/>
            </p:nvSpPr>
            <p:spPr>
              <a:xfrm rot="16200000">
                <a:off x="296652" y="2486871"/>
                <a:ext cx="648072" cy="107722"/>
              </a:xfrm>
              <a:prstGeom prst="rect">
                <a:avLst/>
              </a:prstGeom>
              <a:noFill/>
            </p:spPr>
            <p:txBody>
              <a:bodyPr wrap="square" lIns="0" tIns="0" rIns="0" bIns="0" rtlCol="0">
                <a:spAutoFit/>
              </a:bodyPr>
              <a:lstStyle/>
              <a:p>
                <a:pPr algn="ctr"/>
                <a:r>
                  <a:rPr lang="en-GB" sz="700" dirty="0">
                    <a:latin typeface="Arial" pitchFamily="34" charset="0"/>
                    <a:cs typeface="Arial" pitchFamily="34" charset="0"/>
                  </a:rPr>
                  <a:t>NRMSE</a:t>
                </a:r>
              </a:p>
            </p:txBody>
          </p:sp>
          <p:sp>
            <p:nvSpPr>
              <p:cNvPr id="58" name="TextBox 57">
                <a:extLst>
                  <a:ext uri="{FF2B5EF4-FFF2-40B4-BE49-F238E27FC236}">
                    <a16:creationId xmlns:a16="http://schemas.microsoft.com/office/drawing/2014/main" xmlns="" id="{658015B9-B6D8-6C4F-AD52-EF0EDF26A0FE}"/>
                  </a:ext>
                </a:extLst>
              </p:cNvPr>
              <p:cNvSpPr txBox="1"/>
              <p:nvPr/>
            </p:nvSpPr>
            <p:spPr>
              <a:xfrm>
                <a:off x="836712" y="2072680"/>
                <a:ext cx="2016224" cy="107722"/>
              </a:xfrm>
              <a:prstGeom prst="rect">
                <a:avLst/>
              </a:prstGeom>
              <a:noFill/>
            </p:spPr>
            <p:txBody>
              <a:bodyPr wrap="square" lIns="0" tIns="0" rIns="0" bIns="0" rtlCol="0">
                <a:spAutoFit/>
              </a:bodyPr>
              <a:lstStyle/>
              <a:p>
                <a:pPr algn="ctr"/>
                <a:r>
                  <a:rPr lang="en-US" sz="700" b="1" dirty="0">
                    <a:latin typeface="Arial" pitchFamily="34" charset="0"/>
                    <a:cs typeface="Arial" pitchFamily="34" charset="0"/>
                  </a:rPr>
                  <a:t>Quantification tools</a:t>
                </a:r>
                <a:endParaRPr lang="x-none" sz="700" b="1" dirty="0">
                  <a:latin typeface="Arial" pitchFamily="34" charset="0"/>
                  <a:cs typeface="Arial" pitchFamily="34" charset="0"/>
                </a:endParaRPr>
              </a:p>
            </p:txBody>
          </p:sp>
          <p:sp>
            <p:nvSpPr>
              <p:cNvPr id="59" name="TextBox 58">
                <a:extLst>
                  <a:ext uri="{FF2B5EF4-FFF2-40B4-BE49-F238E27FC236}">
                    <a16:creationId xmlns:a16="http://schemas.microsoft.com/office/drawing/2014/main" xmlns="" id="{658015B9-B6D8-6C4F-AD52-EF0EDF26A0FE}"/>
                  </a:ext>
                </a:extLst>
              </p:cNvPr>
              <p:cNvSpPr txBox="1"/>
              <p:nvPr/>
            </p:nvSpPr>
            <p:spPr>
              <a:xfrm>
                <a:off x="2996952" y="2072680"/>
                <a:ext cx="1872208" cy="107722"/>
              </a:xfrm>
              <a:prstGeom prst="rect">
                <a:avLst/>
              </a:prstGeom>
              <a:noFill/>
            </p:spPr>
            <p:txBody>
              <a:bodyPr wrap="square" lIns="0" tIns="0" rIns="0" bIns="0" rtlCol="0">
                <a:spAutoFit/>
              </a:bodyPr>
              <a:lstStyle/>
              <a:p>
                <a:pPr algn="ctr"/>
                <a:r>
                  <a:rPr lang="en-US" sz="700" b="1" dirty="0">
                    <a:latin typeface="Arial" pitchFamily="34" charset="0"/>
                    <a:cs typeface="Arial" pitchFamily="34" charset="0"/>
                  </a:rPr>
                  <a:t>Protocols-Platforms</a:t>
                </a:r>
                <a:endParaRPr lang="x-none" sz="700" b="1" dirty="0">
                  <a:latin typeface="Arial" pitchFamily="34" charset="0"/>
                  <a:cs typeface="Arial" pitchFamily="34" charset="0"/>
                </a:endParaRPr>
              </a:p>
            </p:txBody>
          </p:sp>
        </p:grpSp>
        <p:sp>
          <p:nvSpPr>
            <p:cNvPr id="92" name="TextBox 91">
              <a:extLst>
                <a:ext uri="{FF2B5EF4-FFF2-40B4-BE49-F238E27FC236}">
                  <a16:creationId xmlns:a16="http://schemas.microsoft.com/office/drawing/2014/main" xmlns="" id="{ECCA046D-70A9-3D4C-9D57-C97D86A2ABFF}"/>
                </a:ext>
              </a:extLst>
            </p:cNvPr>
            <p:cNvSpPr txBox="1"/>
            <p:nvPr/>
          </p:nvSpPr>
          <p:spPr>
            <a:xfrm rot="18622249">
              <a:off x="3040109" y="2268642"/>
              <a:ext cx="805608"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CapTrap-PacBio</a:t>
              </a:r>
              <a:endParaRPr lang="en-GB" altLang="zh-CN" sz="700" dirty="0">
                <a:latin typeface="Arial" pitchFamily="34" charset="0"/>
                <a:cs typeface="Arial" pitchFamily="34"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88"/>
          <p:cNvSpPr/>
          <p:nvPr/>
        </p:nvSpPr>
        <p:spPr>
          <a:xfrm>
            <a:off x="116632" y="6651962"/>
            <a:ext cx="6624736" cy="1272143"/>
          </a:xfrm>
          <a:prstGeom prst="rect">
            <a:avLst/>
          </a:prstGeom>
        </p:spPr>
        <p:txBody>
          <a:bodyPr wrap="square">
            <a:spAutoFit/>
          </a:bodyPr>
          <a:lstStyle/>
          <a:p>
            <a:pPr>
              <a:spcAft>
                <a:spcPts val="400"/>
              </a:spcAft>
            </a:pPr>
            <a:r>
              <a:rPr lang="en-US" altLang="zh-CN" sz="1000" b="1" dirty="0">
                <a:solidFill>
                  <a:srgbClr val="C00000"/>
                </a:solidFill>
                <a:latin typeface="Arial" pitchFamily="34" charset="0"/>
                <a:cs typeface="Arial" pitchFamily="34" charset="0"/>
              </a:rPr>
              <a:t>Supplementary Figure </a:t>
            </a:r>
            <a:r>
              <a:rPr lang="en-US" altLang="zh-CN" sz="1000" b="1" dirty="0" smtClean="0">
                <a:solidFill>
                  <a:srgbClr val="C00000"/>
                </a:solidFill>
                <a:latin typeface="Arial" pitchFamily="34" charset="0"/>
                <a:cs typeface="Arial" pitchFamily="34" charset="0"/>
              </a:rPr>
              <a:t>S5_overall_SIRV-set4_data. </a:t>
            </a:r>
            <a:r>
              <a:rPr lang="en-US" altLang="zh-CN" sz="1000" b="1" dirty="0">
                <a:solidFill>
                  <a:srgbClr val="C00000"/>
                </a:solidFill>
                <a:latin typeface="Arial" pitchFamily="34" charset="0"/>
                <a:cs typeface="Arial" pitchFamily="34" charset="0"/>
              </a:rPr>
              <a:t>(Extended Data Fig. 58 in stage2_submission_version) </a:t>
            </a:r>
            <a:r>
              <a:rPr lang="en-US" altLang="zh-CN" sz="1000" b="1" dirty="0">
                <a:latin typeface="Arial" pitchFamily="34" charset="0"/>
                <a:cs typeface="Arial" pitchFamily="34" charset="0"/>
              </a:rPr>
              <a:t>Performance evaluation on SIRV-set 4 data.</a:t>
            </a:r>
          </a:p>
          <a:p>
            <a:pPr marL="228600" indent="-228600">
              <a:spcAft>
                <a:spcPts val="400"/>
              </a:spcAft>
              <a:buFontTx/>
              <a:buAutoNum type="alphaLcParenBoth"/>
            </a:pPr>
            <a:r>
              <a:rPr lang="en-US" altLang="zh-CN" sz="1000" dirty="0">
                <a:latin typeface="Arial" pitchFamily="34" charset="0"/>
                <a:cs typeface="Arial" pitchFamily="34" charset="0"/>
              </a:rPr>
              <a:t>Evaluation results of NRMSE metric for different quantification tools and protocols-platforms. Bar plots are utilized to visualize the mean values of evaluation results across diverse datasets, with error bars indicating the standard deviation of NRMSE metric.</a:t>
            </a:r>
          </a:p>
          <a:p>
            <a:pPr marL="228600" indent="-228600">
              <a:spcAft>
                <a:spcPts val="400"/>
              </a:spcAft>
              <a:buAutoNum type="alphaLcParenBoth"/>
            </a:pPr>
            <a:r>
              <a:rPr lang="en-US" altLang="zh-CN" sz="1000" dirty="0">
                <a:latin typeface="Arial" pitchFamily="34" charset="0"/>
                <a:cs typeface="Arial" pitchFamily="34" charset="0"/>
              </a:rPr>
              <a:t>Scatter plot of true abundance and estimated abundance on SIRV-set 4 data with different protocols and platforms.</a:t>
            </a:r>
          </a:p>
        </p:txBody>
      </p:sp>
      <p:sp>
        <p:nvSpPr>
          <p:cNvPr id="137" name="TextBox 136">
            <a:extLst>
              <a:ext uri="{FF2B5EF4-FFF2-40B4-BE49-F238E27FC236}">
                <a16:creationId xmlns:a16="http://schemas.microsoft.com/office/drawing/2014/main" xmlns="" id="{658015B9-B6D8-6C4F-AD52-EF0EDF26A0FE}"/>
              </a:ext>
            </a:extLst>
          </p:cNvPr>
          <p:cNvSpPr txBox="1"/>
          <p:nvPr/>
        </p:nvSpPr>
        <p:spPr>
          <a:xfrm>
            <a:off x="116632" y="1630760"/>
            <a:ext cx="216024" cy="153888"/>
          </a:xfrm>
          <a:prstGeom prst="rect">
            <a:avLst/>
          </a:prstGeom>
          <a:noFill/>
        </p:spPr>
        <p:txBody>
          <a:bodyPr wrap="square" lIns="0" tIns="0" rIns="0" bIns="0" rtlCol="0">
            <a:spAutoFit/>
          </a:bodyPr>
          <a:lstStyle/>
          <a:p>
            <a:r>
              <a:rPr lang="en-US" sz="1000" b="1" dirty="0">
                <a:latin typeface="Arial" pitchFamily="34" charset="0"/>
                <a:cs typeface="Arial" pitchFamily="34" charset="0"/>
              </a:rPr>
              <a:t>b</a:t>
            </a:r>
            <a:endParaRPr lang="x-none" sz="1000" b="1" dirty="0">
              <a:latin typeface="Arial" pitchFamily="34" charset="0"/>
              <a:cs typeface="Arial" pitchFamily="34" charset="0"/>
            </a:endParaRPr>
          </a:p>
        </p:txBody>
      </p:sp>
      <p:grpSp>
        <p:nvGrpSpPr>
          <p:cNvPr id="141" name="组合 140"/>
          <p:cNvGrpSpPr/>
          <p:nvPr/>
        </p:nvGrpSpPr>
        <p:grpSpPr>
          <a:xfrm>
            <a:off x="44624" y="1545935"/>
            <a:ext cx="6768752" cy="4919233"/>
            <a:chOff x="44624" y="250367"/>
            <a:chExt cx="6768752" cy="4919233"/>
          </a:xfrm>
        </p:grpSpPr>
        <p:grpSp>
          <p:nvGrpSpPr>
            <p:cNvPr id="16" name="组合 139"/>
            <p:cNvGrpSpPr/>
            <p:nvPr/>
          </p:nvGrpSpPr>
          <p:grpSpPr>
            <a:xfrm>
              <a:off x="44624" y="250367"/>
              <a:ext cx="6768752" cy="4824536"/>
              <a:chOff x="44624" y="1856656"/>
              <a:chExt cx="6768752" cy="4824536"/>
            </a:xfrm>
          </p:grpSpPr>
          <p:grpSp>
            <p:nvGrpSpPr>
              <p:cNvPr id="17" name="组合 55"/>
              <p:cNvGrpSpPr/>
              <p:nvPr/>
            </p:nvGrpSpPr>
            <p:grpSpPr>
              <a:xfrm>
                <a:off x="44624" y="1856656"/>
                <a:ext cx="5661473" cy="4824536"/>
                <a:chOff x="620688" y="56456"/>
                <a:chExt cx="5661473" cy="4824536"/>
              </a:xfrm>
            </p:grpSpPr>
            <p:sp>
              <p:nvSpPr>
                <p:cNvPr id="52" name="TextBox 3">
                  <a:extLst>
                    <a:ext uri="{FF2B5EF4-FFF2-40B4-BE49-F238E27FC236}">
                      <a16:creationId xmlns:a16="http://schemas.microsoft.com/office/drawing/2014/main" xmlns="" id="{658015B9-B6D8-6C4F-AD52-EF0EDF26A0FE}"/>
                    </a:ext>
                  </a:extLst>
                </p:cNvPr>
                <p:cNvSpPr txBox="1"/>
                <p:nvPr/>
              </p:nvSpPr>
              <p:spPr>
                <a:xfrm>
                  <a:off x="764704" y="776536"/>
                  <a:ext cx="648072"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CapT</a:t>
                  </a:r>
                  <a:r>
                    <a:rPr lang="en-US" altLang="zh-CN" sz="700" dirty="0" err="1">
                      <a:latin typeface="Arial" pitchFamily="34" charset="0"/>
                      <a:cs typeface="Arial" pitchFamily="34" charset="0"/>
                    </a:rPr>
                    <a:t>rap</a:t>
                  </a:r>
                  <a:r>
                    <a:rPr lang="en-US" altLang="zh-CN" sz="700" dirty="0">
                      <a:latin typeface="Arial" pitchFamily="34" charset="0"/>
                      <a:cs typeface="Arial" pitchFamily="34" charset="0"/>
                    </a:rPr>
                    <a:t>-ONT</a:t>
                  </a:r>
                  <a:endParaRPr lang="x-none" sz="700" dirty="0">
                    <a:latin typeface="Arial" pitchFamily="34" charset="0"/>
                    <a:cs typeface="Arial" pitchFamily="34" charset="0"/>
                  </a:endParaRPr>
                </a:p>
              </p:txBody>
            </p:sp>
            <p:sp>
              <p:nvSpPr>
                <p:cNvPr id="53" name="TextBox 4">
                  <a:extLst>
                    <a:ext uri="{FF2B5EF4-FFF2-40B4-BE49-F238E27FC236}">
                      <a16:creationId xmlns:a16="http://schemas.microsoft.com/office/drawing/2014/main" xmlns="" id="{658015B9-B6D8-6C4F-AD52-EF0EDF26A0FE}"/>
                    </a:ext>
                  </a:extLst>
                </p:cNvPr>
                <p:cNvSpPr txBox="1"/>
                <p:nvPr/>
              </p:nvSpPr>
              <p:spPr>
                <a:xfrm>
                  <a:off x="620688" y="1100862"/>
                  <a:ext cx="792088"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CapT</a:t>
                  </a:r>
                  <a:r>
                    <a:rPr lang="en-US" altLang="zh-CN" sz="700" dirty="0" err="1">
                      <a:latin typeface="Arial" pitchFamily="34" charset="0"/>
                      <a:cs typeface="Arial" pitchFamily="34" charset="0"/>
                    </a:rPr>
                    <a:t>rap-PacBio</a:t>
                  </a:r>
                  <a:endParaRPr lang="x-none" sz="700" dirty="0">
                    <a:latin typeface="Arial" pitchFamily="34" charset="0"/>
                    <a:cs typeface="Arial" pitchFamily="34" charset="0"/>
                  </a:endParaRPr>
                </a:p>
              </p:txBody>
            </p:sp>
            <p:sp>
              <p:nvSpPr>
                <p:cNvPr id="54" name="TextBox 5">
                  <a:extLst>
                    <a:ext uri="{FF2B5EF4-FFF2-40B4-BE49-F238E27FC236}">
                      <a16:creationId xmlns:a16="http://schemas.microsoft.com/office/drawing/2014/main" xmlns="" id="{658015B9-B6D8-6C4F-AD52-EF0EDF26A0FE}"/>
                    </a:ext>
                  </a:extLst>
                </p:cNvPr>
                <p:cNvSpPr txBox="1"/>
                <p:nvPr/>
              </p:nvSpPr>
              <p:spPr>
                <a:xfrm>
                  <a:off x="692696" y="1388894"/>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cDNA</a:t>
                  </a:r>
                  <a:r>
                    <a:rPr lang="en-US" sz="700" dirty="0">
                      <a:latin typeface="Arial" pitchFamily="34" charset="0"/>
                      <a:cs typeface="Arial" pitchFamily="34" charset="0"/>
                    </a:rPr>
                    <a:t>-ONT</a:t>
                  </a:r>
                  <a:endParaRPr lang="x-none" sz="700" dirty="0">
                    <a:latin typeface="Arial" pitchFamily="34" charset="0"/>
                    <a:cs typeface="Arial" pitchFamily="34" charset="0"/>
                  </a:endParaRPr>
                </a:p>
              </p:txBody>
            </p:sp>
            <p:sp>
              <p:nvSpPr>
                <p:cNvPr id="55" name="TextBox 6">
                  <a:extLst>
                    <a:ext uri="{FF2B5EF4-FFF2-40B4-BE49-F238E27FC236}">
                      <a16:creationId xmlns:a16="http://schemas.microsoft.com/office/drawing/2014/main" xmlns="" id="{658015B9-B6D8-6C4F-AD52-EF0EDF26A0FE}"/>
                    </a:ext>
                  </a:extLst>
                </p:cNvPr>
                <p:cNvSpPr txBox="1"/>
                <p:nvPr/>
              </p:nvSpPr>
              <p:spPr>
                <a:xfrm>
                  <a:off x="692696" y="1712640"/>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cDNA-PacBio</a:t>
                  </a:r>
                  <a:endParaRPr lang="x-none" sz="700" dirty="0">
                    <a:latin typeface="Arial" pitchFamily="34" charset="0"/>
                    <a:cs typeface="Arial" pitchFamily="34" charset="0"/>
                  </a:endParaRPr>
                </a:p>
              </p:txBody>
            </p:sp>
            <p:sp>
              <p:nvSpPr>
                <p:cNvPr id="56" name="TextBox 7">
                  <a:extLst>
                    <a:ext uri="{FF2B5EF4-FFF2-40B4-BE49-F238E27FC236}">
                      <a16:creationId xmlns:a16="http://schemas.microsoft.com/office/drawing/2014/main" xmlns="" id="{658015B9-B6D8-6C4F-AD52-EF0EDF26A0FE}"/>
                    </a:ext>
                  </a:extLst>
                </p:cNvPr>
                <p:cNvSpPr txBox="1"/>
                <p:nvPr/>
              </p:nvSpPr>
              <p:spPr>
                <a:xfrm>
                  <a:off x="692696" y="2000672"/>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dRNA</a:t>
                  </a:r>
                  <a:r>
                    <a:rPr lang="en-US" sz="700" dirty="0">
                      <a:latin typeface="Arial" pitchFamily="34" charset="0"/>
                      <a:cs typeface="Arial" pitchFamily="34" charset="0"/>
                    </a:rPr>
                    <a:t>-ONT</a:t>
                  </a:r>
                  <a:endParaRPr lang="x-none" sz="700" dirty="0">
                    <a:latin typeface="Arial" pitchFamily="34" charset="0"/>
                    <a:cs typeface="Arial" pitchFamily="34" charset="0"/>
                  </a:endParaRPr>
                </a:p>
              </p:txBody>
            </p:sp>
            <p:sp>
              <p:nvSpPr>
                <p:cNvPr id="57" name="TextBox 8">
                  <a:extLst>
                    <a:ext uri="{FF2B5EF4-FFF2-40B4-BE49-F238E27FC236}">
                      <a16:creationId xmlns:a16="http://schemas.microsoft.com/office/drawing/2014/main" xmlns="" id="{658015B9-B6D8-6C4F-AD52-EF0EDF26A0FE}"/>
                    </a:ext>
                  </a:extLst>
                </p:cNvPr>
                <p:cNvSpPr txBox="1"/>
                <p:nvPr/>
              </p:nvSpPr>
              <p:spPr>
                <a:xfrm>
                  <a:off x="764704" y="2324998"/>
                  <a:ext cx="648072"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R2C2-ONT</a:t>
                  </a:r>
                  <a:endParaRPr lang="x-none" sz="700" dirty="0">
                    <a:latin typeface="Arial" pitchFamily="34" charset="0"/>
                    <a:cs typeface="Arial" pitchFamily="34" charset="0"/>
                  </a:endParaRPr>
                </a:p>
              </p:txBody>
            </p:sp>
            <p:sp>
              <p:nvSpPr>
                <p:cNvPr id="58" name="TextBox 9">
                  <a:extLst>
                    <a:ext uri="{FF2B5EF4-FFF2-40B4-BE49-F238E27FC236}">
                      <a16:creationId xmlns:a16="http://schemas.microsoft.com/office/drawing/2014/main" xmlns="" id="{658015B9-B6D8-6C4F-AD52-EF0EDF26A0FE}"/>
                    </a:ext>
                  </a:extLst>
                </p:cNvPr>
                <p:cNvSpPr txBox="1"/>
                <p:nvPr/>
              </p:nvSpPr>
              <p:spPr>
                <a:xfrm>
                  <a:off x="692696" y="2613030"/>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cDNA-Illumina</a:t>
                  </a:r>
                  <a:endParaRPr lang="x-none" sz="700" dirty="0">
                    <a:latin typeface="Arial" pitchFamily="34" charset="0"/>
                    <a:cs typeface="Arial" pitchFamily="34" charset="0"/>
                  </a:endParaRPr>
                </a:p>
              </p:txBody>
            </p:sp>
            <p:sp>
              <p:nvSpPr>
                <p:cNvPr id="59" name="TextBox 10">
                  <a:extLst>
                    <a:ext uri="{FF2B5EF4-FFF2-40B4-BE49-F238E27FC236}">
                      <a16:creationId xmlns:a16="http://schemas.microsoft.com/office/drawing/2014/main" xmlns="" id="{658015B9-B6D8-6C4F-AD52-EF0EDF26A0FE}"/>
                    </a:ext>
                  </a:extLst>
                </p:cNvPr>
                <p:cNvSpPr txBox="1"/>
                <p:nvPr/>
              </p:nvSpPr>
              <p:spPr>
                <a:xfrm>
                  <a:off x="764704" y="2936776"/>
                  <a:ext cx="648072"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CapT</a:t>
                  </a:r>
                  <a:r>
                    <a:rPr lang="en-US" altLang="zh-CN" sz="700" dirty="0" err="1">
                      <a:latin typeface="Arial" pitchFamily="34" charset="0"/>
                      <a:cs typeface="Arial" pitchFamily="34" charset="0"/>
                    </a:rPr>
                    <a:t>rap</a:t>
                  </a:r>
                  <a:r>
                    <a:rPr lang="en-US" altLang="zh-CN" sz="700" dirty="0">
                      <a:latin typeface="Arial" pitchFamily="34" charset="0"/>
                      <a:cs typeface="Arial" pitchFamily="34" charset="0"/>
                    </a:rPr>
                    <a:t>-ONT</a:t>
                  </a:r>
                  <a:endParaRPr lang="x-none" sz="700" dirty="0">
                    <a:latin typeface="Arial" pitchFamily="34" charset="0"/>
                    <a:cs typeface="Arial" pitchFamily="34" charset="0"/>
                  </a:endParaRPr>
                </a:p>
              </p:txBody>
            </p:sp>
            <p:sp>
              <p:nvSpPr>
                <p:cNvPr id="60" name="TextBox 11">
                  <a:extLst>
                    <a:ext uri="{FF2B5EF4-FFF2-40B4-BE49-F238E27FC236}">
                      <a16:creationId xmlns:a16="http://schemas.microsoft.com/office/drawing/2014/main" xmlns="" id="{658015B9-B6D8-6C4F-AD52-EF0EDF26A0FE}"/>
                    </a:ext>
                  </a:extLst>
                </p:cNvPr>
                <p:cNvSpPr txBox="1"/>
                <p:nvPr/>
              </p:nvSpPr>
              <p:spPr>
                <a:xfrm>
                  <a:off x="620688" y="3261102"/>
                  <a:ext cx="792088"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CapT</a:t>
                  </a:r>
                  <a:r>
                    <a:rPr lang="en-US" altLang="zh-CN" sz="700" dirty="0" err="1">
                      <a:latin typeface="Arial" pitchFamily="34" charset="0"/>
                      <a:cs typeface="Arial" pitchFamily="34" charset="0"/>
                    </a:rPr>
                    <a:t>rap-PacBio</a:t>
                  </a:r>
                  <a:endParaRPr lang="x-none" sz="700" dirty="0">
                    <a:latin typeface="Arial" pitchFamily="34" charset="0"/>
                    <a:cs typeface="Arial" pitchFamily="34" charset="0"/>
                  </a:endParaRPr>
                </a:p>
              </p:txBody>
            </p:sp>
            <p:sp>
              <p:nvSpPr>
                <p:cNvPr id="61" name="TextBox 12">
                  <a:extLst>
                    <a:ext uri="{FF2B5EF4-FFF2-40B4-BE49-F238E27FC236}">
                      <a16:creationId xmlns:a16="http://schemas.microsoft.com/office/drawing/2014/main" xmlns="" id="{658015B9-B6D8-6C4F-AD52-EF0EDF26A0FE}"/>
                    </a:ext>
                  </a:extLst>
                </p:cNvPr>
                <p:cNvSpPr txBox="1"/>
                <p:nvPr/>
              </p:nvSpPr>
              <p:spPr>
                <a:xfrm>
                  <a:off x="692696" y="3549134"/>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cDNA</a:t>
                  </a:r>
                  <a:r>
                    <a:rPr lang="en-US" sz="700" dirty="0">
                      <a:latin typeface="Arial" pitchFamily="34" charset="0"/>
                      <a:cs typeface="Arial" pitchFamily="34" charset="0"/>
                    </a:rPr>
                    <a:t>-ONT</a:t>
                  </a:r>
                  <a:endParaRPr lang="x-none" sz="700" dirty="0">
                    <a:latin typeface="Arial" pitchFamily="34" charset="0"/>
                    <a:cs typeface="Arial" pitchFamily="34" charset="0"/>
                  </a:endParaRPr>
                </a:p>
              </p:txBody>
            </p:sp>
            <p:sp>
              <p:nvSpPr>
                <p:cNvPr id="62" name="TextBox 13">
                  <a:extLst>
                    <a:ext uri="{FF2B5EF4-FFF2-40B4-BE49-F238E27FC236}">
                      <a16:creationId xmlns:a16="http://schemas.microsoft.com/office/drawing/2014/main" xmlns="" id="{658015B9-B6D8-6C4F-AD52-EF0EDF26A0FE}"/>
                    </a:ext>
                  </a:extLst>
                </p:cNvPr>
                <p:cNvSpPr txBox="1"/>
                <p:nvPr/>
              </p:nvSpPr>
              <p:spPr>
                <a:xfrm>
                  <a:off x="692696" y="3872880"/>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cDNA-PacBio</a:t>
                  </a:r>
                  <a:endParaRPr lang="x-none" sz="700" dirty="0">
                    <a:latin typeface="Arial" pitchFamily="34" charset="0"/>
                    <a:cs typeface="Arial" pitchFamily="34" charset="0"/>
                  </a:endParaRPr>
                </a:p>
              </p:txBody>
            </p:sp>
            <p:sp>
              <p:nvSpPr>
                <p:cNvPr id="63" name="TextBox 14">
                  <a:extLst>
                    <a:ext uri="{FF2B5EF4-FFF2-40B4-BE49-F238E27FC236}">
                      <a16:creationId xmlns:a16="http://schemas.microsoft.com/office/drawing/2014/main" xmlns="" id="{658015B9-B6D8-6C4F-AD52-EF0EDF26A0FE}"/>
                    </a:ext>
                  </a:extLst>
                </p:cNvPr>
                <p:cNvSpPr txBox="1"/>
                <p:nvPr/>
              </p:nvSpPr>
              <p:spPr>
                <a:xfrm>
                  <a:off x="692696" y="4160912"/>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dRNA</a:t>
                  </a:r>
                  <a:r>
                    <a:rPr lang="en-US" sz="700" dirty="0">
                      <a:latin typeface="Arial" pitchFamily="34" charset="0"/>
                      <a:cs typeface="Arial" pitchFamily="34" charset="0"/>
                    </a:rPr>
                    <a:t>-ONT</a:t>
                  </a:r>
                  <a:endParaRPr lang="x-none" sz="700" dirty="0">
                    <a:latin typeface="Arial" pitchFamily="34" charset="0"/>
                    <a:cs typeface="Arial" pitchFamily="34" charset="0"/>
                  </a:endParaRPr>
                </a:p>
              </p:txBody>
            </p:sp>
            <p:sp>
              <p:nvSpPr>
                <p:cNvPr id="64" name="TextBox 15">
                  <a:extLst>
                    <a:ext uri="{FF2B5EF4-FFF2-40B4-BE49-F238E27FC236}">
                      <a16:creationId xmlns:a16="http://schemas.microsoft.com/office/drawing/2014/main" xmlns="" id="{658015B9-B6D8-6C4F-AD52-EF0EDF26A0FE}"/>
                    </a:ext>
                  </a:extLst>
                </p:cNvPr>
                <p:cNvSpPr txBox="1"/>
                <p:nvPr/>
              </p:nvSpPr>
              <p:spPr>
                <a:xfrm>
                  <a:off x="764704" y="4485238"/>
                  <a:ext cx="648072"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R2C2-ONT</a:t>
                  </a:r>
                  <a:endParaRPr lang="x-none" sz="700" dirty="0">
                    <a:latin typeface="Arial" pitchFamily="34" charset="0"/>
                    <a:cs typeface="Arial" pitchFamily="34" charset="0"/>
                  </a:endParaRPr>
                </a:p>
              </p:txBody>
            </p:sp>
            <p:sp>
              <p:nvSpPr>
                <p:cNvPr id="65" name="TextBox 16">
                  <a:extLst>
                    <a:ext uri="{FF2B5EF4-FFF2-40B4-BE49-F238E27FC236}">
                      <a16:creationId xmlns:a16="http://schemas.microsoft.com/office/drawing/2014/main" xmlns="" id="{658015B9-B6D8-6C4F-AD52-EF0EDF26A0FE}"/>
                    </a:ext>
                  </a:extLst>
                </p:cNvPr>
                <p:cNvSpPr txBox="1"/>
                <p:nvPr/>
              </p:nvSpPr>
              <p:spPr>
                <a:xfrm>
                  <a:off x="692696" y="4773270"/>
                  <a:ext cx="72008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cDNA-Illumina</a:t>
                  </a:r>
                  <a:endParaRPr lang="x-none" sz="700" dirty="0">
                    <a:latin typeface="Arial" pitchFamily="34" charset="0"/>
                    <a:cs typeface="Arial" pitchFamily="34" charset="0"/>
                  </a:endParaRPr>
                </a:p>
              </p:txBody>
            </p:sp>
            <p:sp>
              <p:nvSpPr>
                <p:cNvPr id="66" name="TextBox 17"/>
                <p:cNvSpPr txBox="1"/>
                <p:nvPr/>
              </p:nvSpPr>
              <p:spPr>
                <a:xfrm rot="16200000">
                  <a:off x="1304764" y="326631"/>
                  <a:ext cx="648072"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Bambu</a:t>
                  </a:r>
                  <a:r>
                    <a:rPr lang="en-US" altLang="zh-CN" sz="700" dirty="0">
                      <a:latin typeface="Arial" pitchFamily="34" charset="0"/>
                      <a:cs typeface="Arial" pitchFamily="34" charset="0"/>
                    </a:rPr>
                    <a:t>-merge</a:t>
                  </a:r>
                </a:p>
              </p:txBody>
            </p:sp>
            <p:sp>
              <p:nvSpPr>
                <p:cNvPr id="67" name="TextBox 18"/>
                <p:cNvSpPr txBox="1"/>
                <p:nvPr/>
              </p:nvSpPr>
              <p:spPr>
                <a:xfrm rot="16200000">
                  <a:off x="1610942"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Bambu</a:t>
                  </a:r>
                  <a:r>
                    <a:rPr lang="en-US" altLang="zh-CN" sz="700" dirty="0">
                      <a:latin typeface="Arial" pitchFamily="34" charset="0"/>
                      <a:cs typeface="Arial" pitchFamily="34" charset="0"/>
                    </a:rPr>
                    <a:t>-LR</a:t>
                  </a:r>
                </a:p>
              </p:txBody>
            </p:sp>
            <p:sp>
              <p:nvSpPr>
                <p:cNvPr id="68" name="TextBox 19"/>
                <p:cNvSpPr txBox="1"/>
                <p:nvPr/>
              </p:nvSpPr>
              <p:spPr>
                <a:xfrm rot="16200000">
                  <a:off x="1898975"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FLAIR</a:t>
                  </a:r>
                </a:p>
              </p:txBody>
            </p:sp>
            <p:sp>
              <p:nvSpPr>
                <p:cNvPr id="69" name="TextBox 20"/>
                <p:cNvSpPr txBox="1"/>
                <p:nvPr/>
              </p:nvSpPr>
              <p:spPr>
                <a:xfrm rot="16200000">
                  <a:off x="2196000"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FLAMES</a:t>
                  </a:r>
                </a:p>
              </p:txBody>
            </p:sp>
            <p:sp>
              <p:nvSpPr>
                <p:cNvPr id="70" name="TextBox 21"/>
                <p:cNvSpPr txBox="1"/>
                <p:nvPr/>
              </p:nvSpPr>
              <p:spPr>
                <a:xfrm rot="16200000">
                  <a:off x="2438745"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IsoQuant</a:t>
                  </a:r>
                  <a:endParaRPr lang="en-US" altLang="zh-CN" sz="700" dirty="0">
                    <a:latin typeface="Arial" pitchFamily="34" charset="0"/>
                    <a:cs typeface="Arial" pitchFamily="34" charset="0"/>
                  </a:endParaRPr>
                </a:p>
              </p:txBody>
            </p:sp>
            <p:sp>
              <p:nvSpPr>
                <p:cNvPr id="71" name="TextBox 22"/>
                <p:cNvSpPr txBox="1"/>
                <p:nvPr/>
              </p:nvSpPr>
              <p:spPr>
                <a:xfrm rot="16200000">
                  <a:off x="2726777"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IsoTools</a:t>
                  </a:r>
                  <a:endParaRPr lang="en-US" altLang="zh-CN" sz="700" dirty="0">
                    <a:latin typeface="Arial" pitchFamily="34" charset="0"/>
                    <a:cs typeface="Arial" pitchFamily="34" charset="0"/>
                  </a:endParaRPr>
                </a:p>
              </p:txBody>
            </p:sp>
            <p:sp>
              <p:nvSpPr>
                <p:cNvPr id="72" name="TextBox 23"/>
                <p:cNvSpPr txBox="1"/>
                <p:nvPr/>
              </p:nvSpPr>
              <p:spPr>
                <a:xfrm rot="16200000">
                  <a:off x="2979095"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TALON</a:t>
                  </a:r>
                </a:p>
              </p:txBody>
            </p:sp>
            <p:sp>
              <p:nvSpPr>
                <p:cNvPr id="73" name="TextBox 24"/>
                <p:cNvSpPr txBox="1"/>
                <p:nvPr/>
              </p:nvSpPr>
              <p:spPr>
                <a:xfrm rot="16200000">
                  <a:off x="3276000"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NanoSim</a:t>
                  </a:r>
                  <a:endParaRPr lang="en-US" altLang="zh-CN" sz="700" dirty="0">
                    <a:latin typeface="Arial" pitchFamily="34" charset="0"/>
                    <a:cs typeface="Arial" pitchFamily="34" charset="0"/>
                  </a:endParaRPr>
                </a:p>
              </p:txBody>
            </p:sp>
            <p:sp>
              <p:nvSpPr>
                <p:cNvPr id="74" name="TextBox 25"/>
                <p:cNvSpPr txBox="1"/>
                <p:nvPr/>
              </p:nvSpPr>
              <p:spPr>
                <a:xfrm rot="16200000">
                  <a:off x="3528000"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RSEM</a:t>
                  </a:r>
                </a:p>
              </p:txBody>
            </p:sp>
            <p:sp>
              <p:nvSpPr>
                <p:cNvPr id="75" name="TextBox 26"/>
                <p:cNvSpPr txBox="1"/>
                <p:nvPr/>
              </p:nvSpPr>
              <p:spPr>
                <a:xfrm rot="16200000">
                  <a:off x="3842901" y="434643"/>
                  <a:ext cx="432048"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Bambu</a:t>
                  </a:r>
                  <a:endParaRPr lang="en-US" altLang="zh-CN" sz="700" dirty="0">
                    <a:latin typeface="Arial" pitchFamily="34" charset="0"/>
                    <a:cs typeface="Arial" pitchFamily="34" charset="0"/>
                  </a:endParaRPr>
                </a:p>
              </p:txBody>
            </p:sp>
            <p:sp>
              <p:nvSpPr>
                <p:cNvPr id="76" name="TextBox 27"/>
                <p:cNvSpPr txBox="1"/>
                <p:nvPr/>
              </p:nvSpPr>
              <p:spPr>
                <a:xfrm rot="16200000">
                  <a:off x="4059214"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Bambu_LR</a:t>
                  </a:r>
                  <a:endParaRPr lang="en-US" altLang="zh-CN" sz="700" dirty="0">
                    <a:latin typeface="Arial" pitchFamily="34" charset="0"/>
                    <a:cs typeface="Arial" pitchFamily="34" charset="0"/>
                  </a:endParaRPr>
                </a:p>
              </p:txBody>
            </p:sp>
            <p:sp>
              <p:nvSpPr>
                <p:cNvPr id="77" name="TextBox 28"/>
                <p:cNvSpPr txBox="1"/>
                <p:nvPr/>
              </p:nvSpPr>
              <p:spPr>
                <a:xfrm rot="16200000">
                  <a:off x="4347247"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FLAIR</a:t>
                  </a:r>
                </a:p>
              </p:txBody>
            </p:sp>
            <p:sp>
              <p:nvSpPr>
                <p:cNvPr id="78" name="TextBox 29"/>
                <p:cNvSpPr txBox="1"/>
                <p:nvPr/>
              </p:nvSpPr>
              <p:spPr>
                <a:xfrm rot="16200000">
                  <a:off x="4644272"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FLAMES</a:t>
                  </a:r>
                </a:p>
              </p:txBody>
            </p:sp>
            <p:sp>
              <p:nvSpPr>
                <p:cNvPr id="79" name="TextBox 30"/>
                <p:cNvSpPr txBox="1"/>
                <p:nvPr/>
              </p:nvSpPr>
              <p:spPr>
                <a:xfrm rot="16200000">
                  <a:off x="4887017"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IsoQuant</a:t>
                  </a:r>
                  <a:endParaRPr lang="en-US" altLang="zh-CN" sz="700" dirty="0">
                    <a:latin typeface="Arial" pitchFamily="34" charset="0"/>
                    <a:cs typeface="Arial" pitchFamily="34" charset="0"/>
                  </a:endParaRPr>
                </a:p>
              </p:txBody>
            </p:sp>
            <p:sp>
              <p:nvSpPr>
                <p:cNvPr id="80" name="TextBox 31"/>
                <p:cNvSpPr txBox="1"/>
                <p:nvPr/>
              </p:nvSpPr>
              <p:spPr>
                <a:xfrm rot="16200000">
                  <a:off x="5175049"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IsoTools</a:t>
                  </a:r>
                  <a:endParaRPr lang="en-US" altLang="zh-CN" sz="700" dirty="0">
                    <a:latin typeface="Arial" pitchFamily="34" charset="0"/>
                    <a:cs typeface="Arial" pitchFamily="34" charset="0"/>
                  </a:endParaRPr>
                </a:p>
              </p:txBody>
            </p:sp>
            <p:sp>
              <p:nvSpPr>
                <p:cNvPr id="81" name="TextBox 32"/>
                <p:cNvSpPr txBox="1"/>
                <p:nvPr/>
              </p:nvSpPr>
              <p:spPr>
                <a:xfrm rot="16200000">
                  <a:off x="5427367"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TALON</a:t>
                  </a:r>
                </a:p>
              </p:txBody>
            </p:sp>
            <p:sp>
              <p:nvSpPr>
                <p:cNvPr id="82" name="TextBox 33"/>
                <p:cNvSpPr txBox="1"/>
                <p:nvPr/>
              </p:nvSpPr>
              <p:spPr>
                <a:xfrm rot="16200000">
                  <a:off x="5724272" y="398639"/>
                  <a:ext cx="504056" cy="107722"/>
                </a:xfrm>
                <a:prstGeom prst="rect">
                  <a:avLst/>
                </a:prstGeom>
                <a:noFill/>
              </p:spPr>
              <p:txBody>
                <a:bodyPr wrap="square" lIns="0" tIns="0" rIns="0" bIns="0" rtlCol="0">
                  <a:spAutoFit/>
                </a:bodyPr>
                <a:lstStyle/>
                <a:p>
                  <a:r>
                    <a:rPr lang="en-US" altLang="zh-CN" sz="700" dirty="0" err="1">
                      <a:latin typeface="Arial" pitchFamily="34" charset="0"/>
                      <a:cs typeface="Arial" pitchFamily="34" charset="0"/>
                    </a:rPr>
                    <a:t>NanoSim</a:t>
                  </a:r>
                  <a:endParaRPr lang="en-US" altLang="zh-CN" sz="700" dirty="0">
                    <a:latin typeface="Arial" pitchFamily="34" charset="0"/>
                    <a:cs typeface="Arial" pitchFamily="34" charset="0"/>
                  </a:endParaRPr>
                </a:p>
              </p:txBody>
            </p:sp>
            <p:sp>
              <p:nvSpPr>
                <p:cNvPr id="83" name="TextBox 34"/>
                <p:cNvSpPr txBox="1"/>
                <p:nvPr/>
              </p:nvSpPr>
              <p:spPr>
                <a:xfrm rot="16200000">
                  <a:off x="5976272" y="398639"/>
                  <a:ext cx="504056" cy="107722"/>
                </a:xfrm>
                <a:prstGeom prst="rect">
                  <a:avLst/>
                </a:prstGeom>
                <a:noFill/>
              </p:spPr>
              <p:txBody>
                <a:bodyPr wrap="square" lIns="0" tIns="0" rIns="0" bIns="0" rtlCol="0">
                  <a:spAutoFit/>
                </a:bodyPr>
                <a:lstStyle/>
                <a:p>
                  <a:r>
                    <a:rPr lang="en-US" altLang="zh-CN" sz="700" dirty="0">
                      <a:latin typeface="Arial" pitchFamily="34" charset="0"/>
                      <a:cs typeface="Arial" pitchFamily="34" charset="0"/>
                    </a:rPr>
                    <a:t>RSEM</a:t>
                  </a:r>
                </a:p>
              </p:txBody>
            </p:sp>
          </p:grpSp>
          <p:grpSp>
            <p:nvGrpSpPr>
              <p:cNvPr id="18" name="组合 54"/>
              <p:cNvGrpSpPr/>
              <p:nvPr/>
            </p:nvGrpSpPr>
            <p:grpSpPr>
              <a:xfrm>
                <a:off x="5805264" y="3224808"/>
                <a:ext cx="1008112" cy="1080120"/>
                <a:chOff x="1268760" y="4988714"/>
                <a:chExt cx="1008112" cy="1080120"/>
              </a:xfrm>
            </p:grpSpPr>
            <p:grpSp>
              <p:nvGrpSpPr>
                <p:cNvPr id="20" name="组合 53"/>
                <p:cNvGrpSpPr/>
                <p:nvPr/>
              </p:nvGrpSpPr>
              <p:grpSpPr>
                <a:xfrm>
                  <a:off x="1268760" y="5169024"/>
                  <a:ext cx="1008112" cy="792088"/>
                  <a:chOff x="1268760" y="5169024"/>
                  <a:chExt cx="1008112" cy="792088"/>
                </a:xfrm>
              </p:grpSpPr>
              <p:cxnSp>
                <p:nvCxnSpPr>
                  <p:cNvPr id="46" name="直接箭头连接符 45"/>
                  <p:cNvCxnSpPr/>
                  <p:nvPr/>
                </p:nvCxnSpPr>
                <p:spPr>
                  <a:xfrm>
                    <a:off x="1484784" y="5664696"/>
                    <a:ext cx="648072" cy="8384"/>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1556792" y="5169024"/>
                    <a:ext cx="0" cy="576064"/>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xmlns="" id="{658015B9-B6D8-6C4F-AD52-EF0EDF26A0FE}"/>
                      </a:ext>
                    </a:extLst>
                  </p:cNvPr>
                  <p:cNvSpPr txBox="1"/>
                  <p:nvPr/>
                </p:nvSpPr>
                <p:spPr>
                  <a:xfrm>
                    <a:off x="1484784" y="5745088"/>
                    <a:ext cx="720080" cy="107722"/>
                  </a:xfrm>
                  <a:prstGeom prst="rect">
                    <a:avLst/>
                  </a:prstGeom>
                  <a:noFill/>
                </p:spPr>
                <p:txBody>
                  <a:bodyPr wrap="square" lIns="0" tIns="0" rIns="0" bIns="0" rtlCol="0">
                    <a:spAutoFit/>
                  </a:bodyPr>
                  <a:lstStyle/>
                  <a:p>
                    <a:r>
                      <a:rPr lang="en-US" sz="700" dirty="0">
                        <a:latin typeface="Arial" pitchFamily="34" charset="0"/>
                        <a:cs typeface="Arial" pitchFamily="34" charset="0"/>
                      </a:rPr>
                      <a:t>    0                15                </a:t>
                    </a:r>
                    <a:endParaRPr lang="x-none" sz="700" dirty="0">
                      <a:latin typeface="Arial" pitchFamily="34" charset="0"/>
                      <a:cs typeface="Arial" pitchFamily="34" charset="0"/>
                    </a:endParaRPr>
                  </a:p>
                </p:txBody>
              </p:sp>
              <p:sp>
                <p:nvSpPr>
                  <p:cNvPr id="49" name="TextBox 48">
                    <a:extLst>
                      <a:ext uri="{FF2B5EF4-FFF2-40B4-BE49-F238E27FC236}">
                        <a16:creationId xmlns:a16="http://schemas.microsoft.com/office/drawing/2014/main" xmlns="" id="{658015B9-B6D8-6C4F-AD52-EF0EDF26A0FE}"/>
                      </a:ext>
                    </a:extLst>
                  </p:cNvPr>
                  <p:cNvSpPr txBox="1"/>
                  <p:nvPr/>
                </p:nvSpPr>
                <p:spPr>
                  <a:xfrm>
                    <a:off x="1268760" y="5205318"/>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15</a:t>
                    </a:r>
                    <a:endParaRPr lang="x-none" sz="700" dirty="0">
                      <a:latin typeface="Arial" pitchFamily="34" charset="0"/>
                      <a:cs typeface="Arial" pitchFamily="34" charset="0"/>
                    </a:endParaRPr>
                  </a:p>
                </p:txBody>
              </p:sp>
              <p:sp>
                <p:nvSpPr>
                  <p:cNvPr id="50" name="TextBox 49">
                    <a:extLst>
                      <a:ext uri="{FF2B5EF4-FFF2-40B4-BE49-F238E27FC236}">
                        <a16:creationId xmlns:a16="http://schemas.microsoft.com/office/drawing/2014/main" xmlns="" id="{658015B9-B6D8-6C4F-AD52-EF0EDF26A0FE}"/>
                      </a:ext>
                    </a:extLst>
                  </p:cNvPr>
                  <p:cNvSpPr txBox="1"/>
                  <p:nvPr/>
                </p:nvSpPr>
                <p:spPr>
                  <a:xfrm>
                    <a:off x="1268760" y="5601072"/>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0</a:t>
                    </a:r>
                    <a:endParaRPr lang="x-none" sz="700" dirty="0">
                      <a:latin typeface="Arial" pitchFamily="34" charset="0"/>
                      <a:cs typeface="Arial" pitchFamily="34" charset="0"/>
                    </a:endParaRPr>
                  </a:p>
                </p:txBody>
              </p:sp>
              <p:sp>
                <p:nvSpPr>
                  <p:cNvPr id="51" name="TextBox 50">
                    <a:extLst>
                      <a:ext uri="{FF2B5EF4-FFF2-40B4-BE49-F238E27FC236}">
                        <a16:creationId xmlns:a16="http://schemas.microsoft.com/office/drawing/2014/main" xmlns="" id="{658015B9-B6D8-6C4F-AD52-EF0EDF26A0FE}"/>
                      </a:ext>
                    </a:extLst>
                  </p:cNvPr>
                  <p:cNvSpPr txBox="1"/>
                  <p:nvPr/>
                </p:nvSpPr>
                <p:spPr>
                  <a:xfrm>
                    <a:off x="1340768" y="5853390"/>
                    <a:ext cx="936104"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Log2(True TPM-1)</a:t>
                    </a:r>
                    <a:endParaRPr lang="x-none" altLang="zh-CN" sz="700" dirty="0">
                      <a:latin typeface="Arial" pitchFamily="34" charset="0"/>
                      <a:cs typeface="Arial" pitchFamily="34" charset="0"/>
                    </a:endParaRPr>
                  </a:p>
                </p:txBody>
              </p:sp>
            </p:grpSp>
            <p:sp>
              <p:nvSpPr>
                <p:cNvPr id="45" name="TextBox 44">
                  <a:extLst>
                    <a:ext uri="{FF2B5EF4-FFF2-40B4-BE49-F238E27FC236}">
                      <a16:creationId xmlns:a16="http://schemas.microsoft.com/office/drawing/2014/main" xmlns="" id="{658015B9-B6D8-6C4F-AD52-EF0EDF26A0FE}"/>
                    </a:ext>
                  </a:extLst>
                </p:cNvPr>
                <p:cNvSpPr txBox="1"/>
                <p:nvPr/>
              </p:nvSpPr>
              <p:spPr>
                <a:xfrm rot="16200000">
                  <a:off x="782561" y="5474913"/>
                  <a:ext cx="1080120" cy="107722"/>
                </a:xfrm>
                <a:prstGeom prst="rect">
                  <a:avLst/>
                </a:prstGeom>
                <a:noFill/>
              </p:spPr>
              <p:txBody>
                <a:bodyPr wrap="square" lIns="0" tIns="0" rIns="0" bIns="0" rtlCol="0">
                  <a:spAutoFit/>
                </a:bodyPr>
                <a:lstStyle/>
                <a:p>
                  <a:pPr algn="ctr"/>
                  <a:r>
                    <a:rPr lang="en-US" sz="700" dirty="0">
                      <a:latin typeface="Arial" pitchFamily="34" charset="0"/>
                      <a:cs typeface="Arial" pitchFamily="34" charset="0"/>
                    </a:rPr>
                    <a:t>Log2(Estimated TPM-1)</a:t>
                  </a:r>
                  <a:endParaRPr lang="x-none" sz="700" dirty="0">
                    <a:latin typeface="Arial" pitchFamily="34" charset="0"/>
                    <a:cs typeface="Arial" pitchFamily="34" charset="0"/>
                  </a:endParaRPr>
                </a:p>
              </p:txBody>
            </p:sp>
          </p:grpSp>
          <p:grpSp>
            <p:nvGrpSpPr>
              <p:cNvPr id="21" name="组合 140"/>
              <p:cNvGrpSpPr/>
              <p:nvPr/>
            </p:nvGrpSpPr>
            <p:grpSpPr>
              <a:xfrm>
                <a:off x="5805264" y="2648744"/>
                <a:ext cx="720081" cy="503476"/>
                <a:chOff x="5589239" y="2757046"/>
                <a:chExt cx="720081" cy="503476"/>
              </a:xfrm>
            </p:grpSpPr>
            <p:sp>
              <p:nvSpPr>
                <p:cNvPr id="40" name="TextBox 39">
                  <a:extLst>
                    <a:ext uri="{FF2B5EF4-FFF2-40B4-BE49-F238E27FC236}">
                      <a16:creationId xmlns:a16="http://schemas.microsoft.com/office/drawing/2014/main" xmlns="" id="{658015B9-B6D8-6C4F-AD52-EF0EDF26A0FE}"/>
                    </a:ext>
                  </a:extLst>
                </p:cNvPr>
                <p:cNvSpPr txBox="1"/>
                <p:nvPr/>
              </p:nvSpPr>
              <p:spPr>
                <a:xfrm>
                  <a:off x="5688632" y="2757046"/>
                  <a:ext cx="620688" cy="107722"/>
                </a:xfrm>
                <a:prstGeom prst="rect">
                  <a:avLst/>
                </a:prstGeom>
                <a:noFill/>
              </p:spPr>
              <p:txBody>
                <a:bodyPr wrap="square" lIns="0" tIns="0" rIns="0" bIns="0" rtlCol="0">
                  <a:spAutoFit/>
                </a:bodyPr>
                <a:lstStyle/>
                <a:p>
                  <a:r>
                    <a:rPr lang="en-US" sz="700" dirty="0">
                      <a:latin typeface="Arial" pitchFamily="34" charset="0"/>
                      <a:cs typeface="Arial" pitchFamily="34" charset="0"/>
                    </a:rPr>
                    <a:t>H1-mix</a:t>
                  </a:r>
                  <a:endParaRPr lang="x-none" sz="700" dirty="0">
                    <a:latin typeface="Arial" pitchFamily="34" charset="0"/>
                    <a:cs typeface="Arial" pitchFamily="34" charset="0"/>
                  </a:endParaRPr>
                </a:p>
              </p:txBody>
            </p:sp>
            <p:sp>
              <p:nvSpPr>
                <p:cNvPr id="41" name="TextBox 40">
                  <a:extLst>
                    <a:ext uri="{FF2B5EF4-FFF2-40B4-BE49-F238E27FC236}">
                      <a16:creationId xmlns:a16="http://schemas.microsoft.com/office/drawing/2014/main" xmlns="" id="{658015B9-B6D8-6C4F-AD52-EF0EDF26A0FE}"/>
                    </a:ext>
                  </a:extLst>
                </p:cNvPr>
                <p:cNvSpPr txBox="1"/>
                <p:nvPr/>
              </p:nvSpPr>
              <p:spPr>
                <a:xfrm>
                  <a:off x="5688632" y="2901062"/>
                  <a:ext cx="620688" cy="107722"/>
                </a:xfrm>
                <a:prstGeom prst="rect">
                  <a:avLst/>
                </a:prstGeom>
                <a:noFill/>
              </p:spPr>
              <p:txBody>
                <a:bodyPr wrap="square" lIns="0" tIns="0" rIns="0" bIns="0" rtlCol="0">
                  <a:spAutoFit/>
                </a:bodyPr>
                <a:lstStyle/>
                <a:p>
                  <a:r>
                    <a:rPr lang="en-US" sz="700" dirty="0">
                      <a:latin typeface="Arial" pitchFamily="34" charset="0"/>
                      <a:cs typeface="Arial" pitchFamily="34" charset="0"/>
                    </a:rPr>
                    <a:t>WTC11</a:t>
                  </a:r>
                  <a:endParaRPr lang="x-none" sz="700" dirty="0">
                    <a:latin typeface="Arial" pitchFamily="34" charset="0"/>
                    <a:cs typeface="Arial" pitchFamily="34" charset="0"/>
                  </a:endParaRPr>
                </a:p>
              </p:txBody>
            </p:sp>
            <p:sp>
              <p:nvSpPr>
                <p:cNvPr id="42" name="TextBox 41">
                  <a:extLst>
                    <a:ext uri="{FF2B5EF4-FFF2-40B4-BE49-F238E27FC236}">
                      <a16:creationId xmlns:a16="http://schemas.microsoft.com/office/drawing/2014/main" xmlns="" id="{658015B9-B6D8-6C4F-AD52-EF0EDF26A0FE}"/>
                    </a:ext>
                  </a:extLst>
                </p:cNvPr>
                <p:cNvSpPr txBox="1"/>
                <p:nvPr/>
              </p:nvSpPr>
              <p:spPr>
                <a:xfrm>
                  <a:off x="5688632" y="3045078"/>
                  <a:ext cx="620688" cy="107722"/>
                </a:xfrm>
                <a:prstGeom prst="rect">
                  <a:avLst/>
                </a:prstGeom>
                <a:noFill/>
              </p:spPr>
              <p:txBody>
                <a:bodyPr wrap="square" lIns="0" tIns="0" rIns="0" bIns="0" rtlCol="0">
                  <a:spAutoFit/>
                </a:bodyPr>
                <a:lstStyle/>
                <a:p>
                  <a:r>
                    <a:rPr lang="en-US" sz="700" dirty="0">
                      <a:latin typeface="Arial" pitchFamily="34" charset="0"/>
                      <a:cs typeface="Arial" pitchFamily="34" charset="0"/>
                    </a:rPr>
                    <a:t>H1-hESC</a:t>
                  </a:r>
                  <a:endParaRPr lang="x-none" sz="700" dirty="0">
                    <a:latin typeface="Arial" pitchFamily="34" charset="0"/>
                    <a:cs typeface="Arial" pitchFamily="34" charset="0"/>
                  </a:endParaRPr>
                </a:p>
              </p:txBody>
            </p:sp>
            <p:sp>
              <p:nvSpPr>
                <p:cNvPr id="43" name="TextBox 42">
                  <a:extLst>
                    <a:ext uri="{FF2B5EF4-FFF2-40B4-BE49-F238E27FC236}">
                      <a16:creationId xmlns:a16="http://schemas.microsoft.com/office/drawing/2014/main" xmlns="" id="{658015B9-B6D8-6C4F-AD52-EF0EDF26A0FE}"/>
                    </a:ext>
                  </a:extLst>
                </p:cNvPr>
                <p:cNvSpPr txBox="1"/>
                <p:nvPr/>
              </p:nvSpPr>
              <p:spPr>
                <a:xfrm>
                  <a:off x="5688632" y="3152800"/>
                  <a:ext cx="620688" cy="107722"/>
                </a:xfrm>
                <a:prstGeom prst="rect">
                  <a:avLst/>
                </a:prstGeom>
                <a:noFill/>
              </p:spPr>
              <p:txBody>
                <a:bodyPr wrap="square" lIns="0" tIns="0" rIns="0" bIns="0" rtlCol="0">
                  <a:spAutoFit/>
                </a:bodyPr>
                <a:lstStyle/>
                <a:p>
                  <a:r>
                    <a:rPr lang="en-US" sz="700" dirty="0">
                      <a:latin typeface="Arial" pitchFamily="34" charset="0"/>
                      <a:cs typeface="Arial" pitchFamily="34" charset="0"/>
                    </a:rPr>
                    <a:t>H1-DE</a:t>
                  </a:r>
                  <a:endParaRPr lang="x-none" sz="700" dirty="0">
                    <a:latin typeface="Arial" pitchFamily="34" charset="0"/>
                    <a:cs typeface="Arial" pitchFamily="34" charset="0"/>
                  </a:endParaRPr>
                </a:p>
              </p:txBody>
            </p:sp>
            <p:sp>
              <p:nvSpPr>
                <p:cNvPr id="133" name="流程图: 联系 132"/>
                <p:cNvSpPr/>
                <p:nvPr/>
              </p:nvSpPr>
              <p:spPr>
                <a:xfrm>
                  <a:off x="5589239" y="2792760"/>
                  <a:ext cx="60200" cy="6019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流程图: 联系 133"/>
                <p:cNvSpPr/>
                <p:nvPr/>
              </p:nvSpPr>
              <p:spPr>
                <a:xfrm>
                  <a:off x="5589239" y="2920166"/>
                  <a:ext cx="60200" cy="60199"/>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流程图: 联系 137"/>
                <p:cNvSpPr/>
                <p:nvPr/>
              </p:nvSpPr>
              <p:spPr>
                <a:xfrm>
                  <a:off x="5589239" y="3047573"/>
                  <a:ext cx="60200" cy="60199"/>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流程图: 联系 138"/>
                <p:cNvSpPr/>
                <p:nvPr/>
              </p:nvSpPr>
              <p:spPr>
                <a:xfrm>
                  <a:off x="5589239" y="3174979"/>
                  <a:ext cx="60200" cy="60199"/>
                </a:xfrm>
                <a:prstGeom prst="flowChartConnector">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40" name="图片 139" descr="fig_SIRV_all.emf"/>
            <p:cNvPicPr>
              <a:picLocks/>
            </p:cNvPicPr>
            <p:nvPr/>
          </p:nvPicPr>
          <p:blipFill>
            <a:blip r:embed="rId2" cstate="print"/>
            <a:stretch>
              <a:fillRect/>
            </a:stretch>
          </p:blipFill>
          <p:spPr>
            <a:xfrm>
              <a:off x="907200" y="914400"/>
              <a:ext cx="4896000" cy="4255200"/>
            </a:xfrm>
            <a:prstGeom prst="rect">
              <a:avLst/>
            </a:prstGeom>
          </p:spPr>
        </p:pic>
      </p:grpSp>
      <p:sp>
        <p:nvSpPr>
          <p:cNvPr id="121" name="TextBox 120">
            <a:extLst>
              <a:ext uri="{FF2B5EF4-FFF2-40B4-BE49-F238E27FC236}">
                <a16:creationId xmlns:a16="http://schemas.microsoft.com/office/drawing/2014/main" xmlns="" id="{658015B9-B6D8-6C4F-AD52-EF0EDF26A0FE}"/>
              </a:ext>
            </a:extLst>
          </p:cNvPr>
          <p:cNvSpPr txBox="1"/>
          <p:nvPr/>
        </p:nvSpPr>
        <p:spPr>
          <a:xfrm>
            <a:off x="116632" y="56456"/>
            <a:ext cx="216024" cy="153888"/>
          </a:xfrm>
          <a:prstGeom prst="rect">
            <a:avLst/>
          </a:prstGeom>
          <a:noFill/>
        </p:spPr>
        <p:txBody>
          <a:bodyPr wrap="square" lIns="0" tIns="0" rIns="0" bIns="0" rtlCol="0">
            <a:spAutoFit/>
          </a:bodyPr>
          <a:lstStyle/>
          <a:p>
            <a:r>
              <a:rPr lang="en-US" sz="1000" b="1" dirty="0">
                <a:latin typeface="Arial" pitchFamily="34" charset="0"/>
                <a:cs typeface="Arial" pitchFamily="34" charset="0"/>
              </a:rPr>
              <a:t>a</a:t>
            </a:r>
            <a:endParaRPr lang="x-none" sz="1000" b="1" dirty="0">
              <a:latin typeface="Arial" pitchFamily="34" charset="0"/>
              <a:cs typeface="Arial" pitchFamily="34" charset="0"/>
            </a:endParaRPr>
          </a:p>
        </p:txBody>
      </p:sp>
      <p:grpSp>
        <p:nvGrpSpPr>
          <p:cNvPr id="125" name="组合 124"/>
          <p:cNvGrpSpPr/>
          <p:nvPr/>
        </p:nvGrpSpPr>
        <p:grpSpPr>
          <a:xfrm>
            <a:off x="476672" y="115200"/>
            <a:ext cx="6048672" cy="1601995"/>
            <a:chOff x="476672" y="115200"/>
            <a:chExt cx="6048672" cy="1601995"/>
          </a:xfrm>
        </p:grpSpPr>
        <p:grpSp>
          <p:nvGrpSpPr>
            <p:cNvPr id="123" name="组合 122"/>
            <p:cNvGrpSpPr/>
            <p:nvPr/>
          </p:nvGrpSpPr>
          <p:grpSpPr>
            <a:xfrm>
              <a:off x="476672" y="115200"/>
              <a:ext cx="6048672" cy="1453424"/>
              <a:chOff x="404664" y="115200"/>
              <a:chExt cx="6048672" cy="1453424"/>
            </a:xfrm>
          </p:grpSpPr>
          <p:grpSp>
            <p:nvGrpSpPr>
              <p:cNvPr id="84" name="组合 83"/>
              <p:cNvGrpSpPr/>
              <p:nvPr/>
            </p:nvGrpSpPr>
            <p:grpSpPr>
              <a:xfrm>
                <a:off x="404664" y="180532"/>
                <a:ext cx="6048672" cy="1388092"/>
                <a:chOff x="548680" y="2072680"/>
                <a:chExt cx="6048672" cy="1388092"/>
              </a:xfrm>
            </p:grpSpPr>
            <p:grpSp>
              <p:nvGrpSpPr>
                <p:cNvPr id="86" name="组合 389"/>
                <p:cNvGrpSpPr/>
                <p:nvPr/>
              </p:nvGrpSpPr>
              <p:grpSpPr>
                <a:xfrm>
                  <a:off x="5111904" y="2216696"/>
                  <a:ext cx="836712" cy="964621"/>
                  <a:chOff x="5589240" y="1640632"/>
                  <a:chExt cx="836712" cy="964621"/>
                </a:xfrm>
              </p:grpSpPr>
              <p:sp>
                <p:nvSpPr>
                  <p:cNvPr id="111" name="TextBox 110"/>
                  <p:cNvSpPr txBox="1"/>
                  <p:nvPr/>
                </p:nvSpPr>
                <p:spPr>
                  <a:xfrm>
                    <a:off x="5589240" y="1640632"/>
                    <a:ext cx="836712" cy="100605"/>
                  </a:xfrm>
                  <a:prstGeom prst="rect">
                    <a:avLst/>
                  </a:prstGeom>
                  <a:noFill/>
                </p:spPr>
                <p:txBody>
                  <a:bodyPr wrap="square" lIns="0" tIns="0" rIns="0" bIns="0" rtlCol="0">
                    <a:spAutoFit/>
                  </a:bodyPr>
                  <a:lstStyle/>
                  <a:p>
                    <a:pPr>
                      <a:lnSpc>
                        <a:spcPct val="120000"/>
                      </a:lnSpc>
                    </a:pPr>
                    <a:r>
                      <a:rPr lang="en-US" altLang="zh-CN" sz="600" b="1" dirty="0">
                        <a:latin typeface="Arial" pitchFamily="34" charset="0"/>
                        <a:cs typeface="Arial" pitchFamily="34" charset="0"/>
                      </a:rPr>
                      <a:t>Protocols-Platforms</a:t>
                    </a:r>
                    <a:endParaRPr lang="zh-CN" altLang="en-US" sz="600" b="1" dirty="0">
                      <a:latin typeface="Arial" pitchFamily="34" charset="0"/>
                      <a:cs typeface="Arial" pitchFamily="34" charset="0"/>
                    </a:endParaRPr>
                  </a:p>
                </p:txBody>
              </p:sp>
              <p:grpSp>
                <p:nvGrpSpPr>
                  <p:cNvPr id="112" name="组合 409"/>
                  <p:cNvGrpSpPr/>
                  <p:nvPr/>
                </p:nvGrpSpPr>
                <p:grpSpPr>
                  <a:xfrm>
                    <a:off x="5589240" y="1784648"/>
                    <a:ext cx="675320" cy="820605"/>
                    <a:chOff x="1124744" y="4140000"/>
                    <a:chExt cx="675320" cy="820605"/>
                  </a:xfrm>
                </p:grpSpPr>
                <p:sp>
                  <p:nvSpPr>
                    <p:cNvPr id="113" name="TextBox 112"/>
                    <p:cNvSpPr txBox="1"/>
                    <p:nvPr/>
                  </p:nvSpPr>
                  <p:spPr>
                    <a:xfrm>
                      <a:off x="1224000" y="4140000"/>
                      <a:ext cx="576064" cy="110800"/>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cDNA-PacBio</a:t>
                      </a:r>
                      <a:endParaRPr lang="zh-CN" altLang="en-US" sz="600" dirty="0">
                        <a:latin typeface="Arial" pitchFamily="34" charset="0"/>
                        <a:cs typeface="Arial" pitchFamily="34" charset="0"/>
                      </a:endParaRPr>
                    </a:p>
                  </p:txBody>
                </p:sp>
                <p:sp>
                  <p:nvSpPr>
                    <p:cNvPr id="114" name="TextBox 113"/>
                    <p:cNvSpPr txBox="1"/>
                    <p:nvPr/>
                  </p:nvSpPr>
                  <p:spPr>
                    <a:xfrm>
                      <a:off x="1224000" y="45072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CapTrap-PacBio</a:t>
                      </a:r>
                      <a:endParaRPr lang="zh-CN" altLang="en-US" sz="600" dirty="0">
                        <a:latin typeface="Arial" pitchFamily="34" charset="0"/>
                        <a:cs typeface="Arial" pitchFamily="34" charset="0"/>
                      </a:endParaRPr>
                    </a:p>
                  </p:txBody>
                </p:sp>
                <p:sp>
                  <p:nvSpPr>
                    <p:cNvPr id="115" name="TextBox 114"/>
                    <p:cNvSpPr txBox="1"/>
                    <p:nvPr/>
                  </p:nvSpPr>
                  <p:spPr>
                    <a:xfrm>
                      <a:off x="1224000" y="48600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cDNA-Illumina</a:t>
                      </a:r>
                      <a:endParaRPr lang="zh-CN" altLang="en-US" sz="600" dirty="0">
                        <a:latin typeface="Arial" pitchFamily="34" charset="0"/>
                        <a:cs typeface="Arial" pitchFamily="34" charset="0"/>
                      </a:endParaRPr>
                    </a:p>
                  </p:txBody>
                </p:sp>
                <p:sp>
                  <p:nvSpPr>
                    <p:cNvPr id="116" name="TextBox 115"/>
                    <p:cNvSpPr txBox="1"/>
                    <p:nvPr/>
                  </p:nvSpPr>
                  <p:spPr>
                    <a:xfrm>
                      <a:off x="1224000" y="42660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cDNA</a:t>
                      </a:r>
                      <a:r>
                        <a:rPr lang="en-US" altLang="zh-CN" sz="600" dirty="0">
                          <a:latin typeface="Arial" pitchFamily="34" charset="0"/>
                          <a:cs typeface="Arial" pitchFamily="34" charset="0"/>
                        </a:rPr>
                        <a:t>-ONT</a:t>
                      </a:r>
                      <a:endParaRPr lang="zh-CN" altLang="en-US" sz="600" dirty="0">
                        <a:latin typeface="Arial" pitchFamily="34" charset="0"/>
                        <a:cs typeface="Arial" pitchFamily="34" charset="0"/>
                      </a:endParaRPr>
                    </a:p>
                  </p:txBody>
                </p:sp>
                <p:sp>
                  <p:nvSpPr>
                    <p:cNvPr id="117" name="TextBox 116"/>
                    <p:cNvSpPr txBox="1"/>
                    <p:nvPr/>
                  </p:nvSpPr>
                  <p:spPr>
                    <a:xfrm>
                      <a:off x="1224000" y="46296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CapTrap</a:t>
                      </a:r>
                      <a:r>
                        <a:rPr lang="en-US" altLang="zh-CN" sz="600" dirty="0">
                          <a:latin typeface="Arial" pitchFamily="34" charset="0"/>
                          <a:cs typeface="Arial" pitchFamily="34" charset="0"/>
                        </a:rPr>
                        <a:t>-ONT</a:t>
                      </a:r>
                      <a:endParaRPr lang="zh-CN" altLang="en-US" sz="600" dirty="0">
                        <a:latin typeface="Arial" pitchFamily="34" charset="0"/>
                        <a:cs typeface="Arial" pitchFamily="34" charset="0"/>
                      </a:endParaRPr>
                    </a:p>
                  </p:txBody>
                </p:sp>
                <p:sp>
                  <p:nvSpPr>
                    <p:cNvPr id="118" name="TextBox 117"/>
                    <p:cNvSpPr txBox="1"/>
                    <p:nvPr/>
                  </p:nvSpPr>
                  <p:spPr>
                    <a:xfrm>
                      <a:off x="1224000" y="4752000"/>
                      <a:ext cx="576064" cy="100605"/>
                    </a:xfrm>
                    <a:prstGeom prst="rect">
                      <a:avLst/>
                    </a:prstGeom>
                    <a:noFill/>
                  </p:spPr>
                  <p:txBody>
                    <a:bodyPr wrap="square" lIns="0" tIns="0" rIns="0" bIns="0" rtlCol="0">
                      <a:spAutoFit/>
                    </a:bodyPr>
                    <a:lstStyle/>
                    <a:p>
                      <a:pPr>
                        <a:lnSpc>
                          <a:spcPct val="120000"/>
                        </a:lnSpc>
                      </a:pPr>
                      <a:r>
                        <a:rPr lang="en-US" altLang="zh-CN" sz="600" dirty="0">
                          <a:latin typeface="Arial" pitchFamily="34" charset="0"/>
                          <a:cs typeface="Arial" pitchFamily="34" charset="0"/>
                        </a:rPr>
                        <a:t>R2C2-ONT</a:t>
                      </a:r>
                      <a:endParaRPr lang="zh-CN" altLang="en-US" sz="600" dirty="0">
                        <a:latin typeface="Arial" pitchFamily="34" charset="0"/>
                        <a:cs typeface="Arial" pitchFamily="34" charset="0"/>
                      </a:endParaRPr>
                    </a:p>
                  </p:txBody>
                </p:sp>
                <p:sp>
                  <p:nvSpPr>
                    <p:cNvPr id="119" name="TextBox 118"/>
                    <p:cNvSpPr txBox="1"/>
                    <p:nvPr/>
                  </p:nvSpPr>
                  <p:spPr>
                    <a:xfrm>
                      <a:off x="1224000" y="43848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dRNA</a:t>
                      </a:r>
                      <a:r>
                        <a:rPr lang="en-US" altLang="zh-CN" sz="600" dirty="0">
                          <a:latin typeface="Arial" pitchFamily="34" charset="0"/>
                          <a:cs typeface="Arial" pitchFamily="34" charset="0"/>
                        </a:rPr>
                        <a:t>-ONT</a:t>
                      </a:r>
                      <a:endParaRPr lang="zh-CN" altLang="en-US" sz="600" dirty="0">
                        <a:latin typeface="Arial" pitchFamily="34" charset="0"/>
                        <a:cs typeface="Arial" pitchFamily="34" charset="0"/>
                      </a:endParaRPr>
                    </a:p>
                  </p:txBody>
                </p:sp>
                <p:pic>
                  <p:nvPicPr>
                    <p:cNvPr id="120" name="图片 119" descr="legend_1_v4.emf"/>
                    <p:cNvPicPr>
                      <a:picLocks noChangeAspect="1"/>
                    </p:cNvPicPr>
                    <p:nvPr/>
                  </p:nvPicPr>
                  <p:blipFill>
                    <a:blip r:embed="rId3" cstate="print"/>
                    <a:stretch>
                      <a:fillRect/>
                    </a:stretch>
                  </p:blipFill>
                  <p:spPr>
                    <a:xfrm>
                      <a:off x="1124744" y="4160912"/>
                      <a:ext cx="95175" cy="793125"/>
                    </a:xfrm>
                    <a:prstGeom prst="rect">
                      <a:avLst/>
                    </a:prstGeom>
                  </p:spPr>
                </p:pic>
              </p:grpSp>
            </p:grpSp>
            <p:grpSp>
              <p:nvGrpSpPr>
                <p:cNvPr id="87" name="组合 384"/>
                <p:cNvGrpSpPr/>
                <p:nvPr/>
              </p:nvGrpSpPr>
              <p:grpSpPr>
                <a:xfrm>
                  <a:off x="5949280" y="2216696"/>
                  <a:ext cx="648072" cy="804829"/>
                  <a:chOff x="5589240" y="2715398"/>
                  <a:chExt cx="648072" cy="804829"/>
                </a:xfrm>
              </p:grpSpPr>
              <p:sp>
                <p:nvSpPr>
                  <p:cNvPr id="108" name="TextBox 107">
                    <a:extLst>
                      <a:ext uri="{FF2B5EF4-FFF2-40B4-BE49-F238E27FC236}">
                        <a16:creationId xmlns:a16="http://schemas.microsoft.com/office/drawing/2014/main" xmlns="" id="{658015B9-B6D8-6C4F-AD52-EF0EDF26A0FE}"/>
                      </a:ext>
                    </a:extLst>
                  </p:cNvPr>
                  <p:cNvSpPr txBox="1"/>
                  <p:nvPr/>
                </p:nvSpPr>
                <p:spPr>
                  <a:xfrm>
                    <a:off x="5589240" y="2715398"/>
                    <a:ext cx="648072" cy="92333"/>
                  </a:xfrm>
                  <a:prstGeom prst="rect">
                    <a:avLst/>
                  </a:prstGeom>
                  <a:noFill/>
                </p:spPr>
                <p:txBody>
                  <a:bodyPr wrap="square" lIns="0" tIns="0" rIns="0" bIns="0" rtlCol="0">
                    <a:spAutoFit/>
                  </a:bodyPr>
                  <a:lstStyle/>
                  <a:p>
                    <a:r>
                      <a:rPr lang="en-US" sz="600" b="1" dirty="0">
                        <a:latin typeface="Arial" pitchFamily="34" charset="0"/>
                        <a:cs typeface="Arial" pitchFamily="34" charset="0"/>
                      </a:rPr>
                      <a:t>Samples</a:t>
                    </a:r>
                    <a:endParaRPr lang="x-none" sz="600" b="1" dirty="0">
                      <a:latin typeface="Arial" pitchFamily="34" charset="0"/>
                      <a:cs typeface="Arial" pitchFamily="34" charset="0"/>
                    </a:endParaRPr>
                  </a:p>
                </p:txBody>
              </p:sp>
              <p:pic>
                <p:nvPicPr>
                  <p:cNvPr id="109" name="图片 108" descr="legend_1.tif"/>
                  <p:cNvPicPr>
                    <a:picLocks noChangeAspect="1"/>
                  </p:cNvPicPr>
                  <p:nvPr/>
                </p:nvPicPr>
                <p:blipFill>
                  <a:blip r:embed="rId4" cstate="print"/>
                  <a:srcRect r="-40864" b="70543"/>
                  <a:stretch>
                    <a:fillRect/>
                  </a:stretch>
                </p:blipFill>
                <p:spPr>
                  <a:xfrm>
                    <a:off x="5632011" y="2859414"/>
                    <a:ext cx="89305" cy="660813"/>
                  </a:xfrm>
                  <a:prstGeom prst="rect">
                    <a:avLst/>
                  </a:prstGeom>
                </p:spPr>
              </p:pic>
              <p:sp>
                <p:nvSpPr>
                  <p:cNvPr id="110" name="TextBox 109">
                    <a:extLst>
                      <a:ext uri="{FF2B5EF4-FFF2-40B4-BE49-F238E27FC236}">
                        <a16:creationId xmlns:a16="http://schemas.microsoft.com/office/drawing/2014/main" xmlns="" id="{658015B9-B6D8-6C4F-AD52-EF0EDF26A0FE}"/>
                      </a:ext>
                    </a:extLst>
                  </p:cNvPr>
                  <p:cNvSpPr txBox="1"/>
                  <p:nvPr/>
                </p:nvSpPr>
                <p:spPr>
                  <a:xfrm>
                    <a:off x="5732592" y="2859414"/>
                    <a:ext cx="459432" cy="600164"/>
                  </a:xfrm>
                  <a:prstGeom prst="rect">
                    <a:avLst/>
                  </a:prstGeom>
                  <a:noFill/>
                </p:spPr>
                <p:txBody>
                  <a:bodyPr wrap="square" lIns="0" tIns="0" rIns="0" bIns="0" rtlCol="0">
                    <a:spAutoFit/>
                  </a:bodyPr>
                  <a:lstStyle/>
                  <a:p>
                    <a:pPr>
                      <a:spcAft>
                        <a:spcPts val="600"/>
                      </a:spcAft>
                    </a:pPr>
                    <a:r>
                      <a:rPr lang="en-US" sz="600" dirty="0">
                        <a:latin typeface="Arial" pitchFamily="34" charset="0"/>
                        <a:cs typeface="Arial" pitchFamily="34" charset="0"/>
                      </a:rPr>
                      <a:t>H1-</a:t>
                    </a:r>
                    <a:r>
                      <a:rPr lang="en-US" altLang="zh-CN" sz="600" dirty="0">
                        <a:latin typeface="Arial" pitchFamily="34" charset="0"/>
                        <a:cs typeface="Arial" pitchFamily="34" charset="0"/>
                      </a:rPr>
                      <a:t>mix</a:t>
                    </a:r>
                  </a:p>
                  <a:p>
                    <a:pPr>
                      <a:spcAft>
                        <a:spcPts val="600"/>
                      </a:spcAft>
                    </a:pPr>
                    <a:r>
                      <a:rPr lang="en-US" sz="600" dirty="0">
                        <a:latin typeface="Arial" pitchFamily="34" charset="0"/>
                        <a:cs typeface="Arial" pitchFamily="34" charset="0"/>
                      </a:rPr>
                      <a:t>H1-hESC</a:t>
                    </a:r>
                  </a:p>
                  <a:p>
                    <a:pPr>
                      <a:spcAft>
                        <a:spcPts val="600"/>
                      </a:spcAft>
                    </a:pPr>
                    <a:r>
                      <a:rPr lang="en-US" sz="600" dirty="0">
                        <a:latin typeface="Arial" pitchFamily="34" charset="0"/>
                        <a:cs typeface="Arial" pitchFamily="34" charset="0"/>
                      </a:rPr>
                      <a:t>H1-DE</a:t>
                    </a:r>
                  </a:p>
                  <a:p>
                    <a:pPr>
                      <a:spcAft>
                        <a:spcPts val="600"/>
                      </a:spcAft>
                    </a:pPr>
                    <a:r>
                      <a:rPr lang="en-US" sz="600" dirty="0">
                        <a:latin typeface="Arial" pitchFamily="34" charset="0"/>
                        <a:cs typeface="Arial" pitchFamily="34" charset="0"/>
                      </a:rPr>
                      <a:t>WTC11</a:t>
                    </a:r>
                  </a:p>
                </p:txBody>
              </p:sp>
            </p:grpSp>
            <p:sp>
              <p:nvSpPr>
                <p:cNvPr id="88" name="TextBox 87">
                  <a:extLst>
                    <a:ext uri="{FF2B5EF4-FFF2-40B4-BE49-F238E27FC236}">
                      <a16:creationId xmlns:a16="http://schemas.microsoft.com/office/drawing/2014/main" xmlns="" id="{ECCA046D-70A9-3D4C-9D57-C97D86A2ABFF}"/>
                    </a:ext>
                  </a:extLst>
                </p:cNvPr>
                <p:cNvSpPr txBox="1"/>
                <p:nvPr/>
              </p:nvSpPr>
              <p:spPr>
                <a:xfrm rot="18622249">
                  <a:off x="682198" y="2977452"/>
                  <a:ext cx="360040" cy="138914"/>
                </a:xfrm>
                <a:prstGeom prst="rect">
                  <a:avLst/>
                </a:prstGeom>
                <a:noFill/>
              </p:spPr>
              <p:txBody>
                <a:bodyPr wrap="square" lIns="0" tIns="0" rIns="0" bIns="0" rtlCol="0">
                  <a:spAutoFit/>
                </a:bodyPr>
                <a:lstStyle/>
                <a:p>
                  <a:pPr algn="r"/>
                  <a:r>
                    <a:rPr lang="en-GB" sz="700" dirty="0">
                      <a:latin typeface="Arial" pitchFamily="34" charset="0"/>
                      <a:cs typeface="Arial" pitchFamily="34" charset="0"/>
                    </a:rPr>
                    <a:t>B</a:t>
                  </a:r>
                  <a:r>
                    <a:rPr lang="en-US" altLang="zh-CN" sz="700" dirty="0" err="1">
                      <a:latin typeface="Arial" pitchFamily="34" charset="0"/>
                      <a:cs typeface="Arial" pitchFamily="34" charset="0"/>
                    </a:rPr>
                    <a:t>ambu</a:t>
                  </a:r>
                  <a:endParaRPr lang="en-GB" sz="700" dirty="0">
                    <a:latin typeface="Arial" pitchFamily="34" charset="0"/>
                    <a:cs typeface="Arial" pitchFamily="34" charset="0"/>
                  </a:endParaRPr>
                </a:p>
              </p:txBody>
            </p:sp>
            <p:sp>
              <p:nvSpPr>
                <p:cNvPr id="90" name="TextBox 89">
                  <a:extLst>
                    <a:ext uri="{FF2B5EF4-FFF2-40B4-BE49-F238E27FC236}">
                      <a16:creationId xmlns:a16="http://schemas.microsoft.com/office/drawing/2014/main" xmlns="" id="{ECCA046D-70A9-3D4C-9D57-C97D86A2ABFF}"/>
                    </a:ext>
                  </a:extLst>
                </p:cNvPr>
                <p:cNvSpPr txBox="1"/>
                <p:nvPr/>
              </p:nvSpPr>
              <p:spPr>
                <a:xfrm rot="18622249">
                  <a:off x="970230" y="2982946"/>
                  <a:ext cx="36004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FLAIR</a:t>
                  </a:r>
                  <a:endParaRPr lang="en-GB" sz="700" dirty="0">
                    <a:latin typeface="Arial" pitchFamily="34" charset="0"/>
                    <a:cs typeface="Arial" pitchFamily="34" charset="0"/>
                  </a:endParaRPr>
                </a:p>
              </p:txBody>
            </p:sp>
            <p:sp>
              <p:nvSpPr>
                <p:cNvPr id="91" name="TextBox 90">
                  <a:extLst>
                    <a:ext uri="{FF2B5EF4-FFF2-40B4-BE49-F238E27FC236}">
                      <a16:creationId xmlns:a16="http://schemas.microsoft.com/office/drawing/2014/main" xmlns="" id="{ECCA046D-70A9-3D4C-9D57-C97D86A2ABFF}"/>
                    </a:ext>
                  </a:extLst>
                </p:cNvPr>
                <p:cNvSpPr txBox="1"/>
                <p:nvPr/>
              </p:nvSpPr>
              <p:spPr>
                <a:xfrm rot="18622249">
                  <a:off x="1219132" y="2982946"/>
                  <a:ext cx="36004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FLAMES</a:t>
                  </a:r>
                  <a:endParaRPr lang="en-GB" sz="700" dirty="0">
                    <a:latin typeface="Arial" pitchFamily="34" charset="0"/>
                    <a:cs typeface="Arial" pitchFamily="34" charset="0"/>
                  </a:endParaRPr>
                </a:p>
              </p:txBody>
            </p:sp>
            <p:sp>
              <p:nvSpPr>
                <p:cNvPr id="92" name="TextBox 91">
                  <a:extLst>
                    <a:ext uri="{FF2B5EF4-FFF2-40B4-BE49-F238E27FC236}">
                      <a16:creationId xmlns:a16="http://schemas.microsoft.com/office/drawing/2014/main" xmlns="" id="{ECCA046D-70A9-3D4C-9D57-C97D86A2ABFF}"/>
                    </a:ext>
                  </a:extLst>
                </p:cNvPr>
                <p:cNvSpPr txBox="1"/>
                <p:nvPr/>
              </p:nvSpPr>
              <p:spPr>
                <a:xfrm rot="18622249">
                  <a:off x="1363391" y="3028726"/>
                  <a:ext cx="48022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IsoQuant</a:t>
                  </a:r>
                  <a:endParaRPr lang="en-GB" sz="700" dirty="0">
                    <a:latin typeface="Arial" pitchFamily="34" charset="0"/>
                    <a:cs typeface="Arial" pitchFamily="34" charset="0"/>
                  </a:endParaRPr>
                </a:p>
              </p:txBody>
            </p:sp>
            <p:sp>
              <p:nvSpPr>
                <p:cNvPr id="93" name="TextBox 92">
                  <a:extLst>
                    <a:ext uri="{FF2B5EF4-FFF2-40B4-BE49-F238E27FC236}">
                      <a16:creationId xmlns:a16="http://schemas.microsoft.com/office/drawing/2014/main" xmlns="" id="{ECCA046D-70A9-3D4C-9D57-C97D86A2ABFF}"/>
                    </a:ext>
                  </a:extLst>
                </p:cNvPr>
                <p:cNvSpPr txBox="1"/>
                <p:nvPr/>
              </p:nvSpPr>
              <p:spPr>
                <a:xfrm rot="18622249">
                  <a:off x="1624176" y="3028726"/>
                  <a:ext cx="48022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IsoTools</a:t>
                  </a:r>
                  <a:endParaRPr lang="en-GB" sz="700" dirty="0">
                    <a:latin typeface="Arial" pitchFamily="34" charset="0"/>
                    <a:cs typeface="Arial" pitchFamily="34" charset="0"/>
                  </a:endParaRPr>
                </a:p>
              </p:txBody>
            </p:sp>
            <p:sp>
              <p:nvSpPr>
                <p:cNvPr id="94" name="TextBox 93">
                  <a:extLst>
                    <a:ext uri="{FF2B5EF4-FFF2-40B4-BE49-F238E27FC236}">
                      <a16:creationId xmlns:a16="http://schemas.microsoft.com/office/drawing/2014/main" xmlns="" id="{ECCA046D-70A9-3D4C-9D57-C97D86A2ABFF}"/>
                    </a:ext>
                  </a:extLst>
                </p:cNvPr>
                <p:cNvSpPr txBox="1"/>
                <p:nvPr/>
              </p:nvSpPr>
              <p:spPr>
                <a:xfrm rot="18622249">
                  <a:off x="1873284" y="3028726"/>
                  <a:ext cx="48022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TALON</a:t>
                  </a:r>
                  <a:endParaRPr lang="en-GB" sz="700" dirty="0">
                    <a:latin typeface="Arial" pitchFamily="34" charset="0"/>
                    <a:cs typeface="Arial" pitchFamily="34" charset="0"/>
                  </a:endParaRPr>
                </a:p>
              </p:txBody>
            </p:sp>
            <p:sp>
              <p:nvSpPr>
                <p:cNvPr id="95" name="TextBox 94">
                  <a:extLst>
                    <a:ext uri="{FF2B5EF4-FFF2-40B4-BE49-F238E27FC236}">
                      <a16:creationId xmlns:a16="http://schemas.microsoft.com/office/drawing/2014/main" xmlns="" id="{ECCA046D-70A9-3D4C-9D57-C97D86A2ABFF}"/>
                    </a:ext>
                  </a:extLst>
                </p:cNvPr>
                <p:cNvSpPr txBox="1"/>
                <p:nvPr/>
              </p:nvSpPr>
              <p:spPr>
                <a:xfrm rot="18622249">
                  <a:off x="2089307" y="3028726"/>
                  <a:ext cx="48022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NanoSim</a:t>
                  </a:r>
                  <a:endParaRPr lang="en-GB" sz="700" dirty="0">
                    <a:latin typeface="Arial" pitchFamily="34" charset="0"/>
                    <a:cs typeface="Arial" pitchFamily="34" charset="0"/>
                  </a:endParaRPr>
                </a:p>
              </p:txBody>
            </p:sp>
            <p:sp>
              <p:nvSpPr>
                <p:cNvPr id="96" name="TextBox 95">
                  <a:extLst>
                    <a:ext uri="{FF2B5EF4-FFF2-40B4-BE49-F238E27FC236}">
                      <a16:creationId xmlns:a16="http://schemas.microsoft.com/office/drawing/2014/main" xmlns="" id="{ECCA046D-70A9-3D4C-9D57-C97D86A2ABFF}"/>
                    </a:ext>
                  </a:extLst>
                </p:cNvPr>
                <p:cNvSpPr txBox="1"/>
                <p:nvPr/>
              </p:nvSpPr>
              <p:spPr>
                <a:xfrm rot="18622249">
                  <a:off x="2377340" y="3028726"/>
                  <a:ext cx="48022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RSEM</a:t>
                  </a:r>
                  <a:endParaRPr lang="en-GB" sz="700" dirty="0">
                    <a:latin typeface="Arial" pitchFamily="34" charset="0"/>
                    <a:cs typeface="Arial" pitchFamily="34" charset="0"/>
                  </a:endParaRPr>
                </a:p>
              </p:txBody>
            </p:sp>
            <p:sp>
              <p:nvSpPr>
                <p:cNvPr id="97" name="TextBox 96">
                  <a:extLst>
                    <a:ext uri="{FF2B5EF4-FFF2-40B4-BE49-F238E27FC236}">
                      <a16:creationId xmlns:a16="http://schemas.microsoft.com/office/drawing/2014/main" xmlns="" id="{ECCA046D-70A9-3D4C-9D57-C97D86A2ABFF}"/>
                    </a:ext>
                  </a:extLst>
                </p:cNvPr>
                <p:cNvSpPr txBox="1"/>
                <p:nvPr/>
              </p:nvSpPr>
              <p:spPr>
                <a:xfrm rot="18622249">
                  <a:off x="2684221" y="3086600"/>
                  <a:ext cx="632145"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cDNA-PacBio</a:t>
                  </a:r>
                  <a:endParaRPr lang="en-GB" altLang="zh-CN" sz="700" dirty="0">
                    <a:latin typeface="Arial" pitchFamily="34" charset="0"/>
                    <a:cs typeface="Arial" pitchFamily="34" charset="0"/>
                  </a:endParaRPr>
                </a:p>
              </p:txBody>
            </p:sp>
            <p:sp>
              <p:nvSpPr>
                <p:cNvPr id="98" name="TextBox 97">
                  <a:extLst>
                    <a:ext uri="{FF2B5EF4-FFF2-40B4-BE49-F238E27FC236}">
                      <a16:creationId xmlns:a16="http://schemas.microsoft.com/office/drawing/2014/main" xmlns="" id="{ECCA046D-70A9-3D4C-9D57-C97D86A2ABFF}"/>
                    </a:ext>
                  </a:extLst>
                </p:cNvPr>
                <p:cNvSpPr txBox="1"/>
                <p:nvPr/>
              </p:nvSpPr>
              <p:spPr>
                <a:xfrm rot="18622249">
                  <a:off x="2926644" y="3086600"/>
                  <a:ext cx="632145"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cDNA</a:t>
                  </a:r>
                  <a:r>
                    <a:rPr lang="en-US" altLang="zh-CN" sz="700" dirty="0">
                      <a:latin typeface="Arial" pitchFamily="34" charset="0"/>
                      <a:cs typeface="Arial" pitchFamily="34" charset="0"/>
                    </a:rPr>
                    <a:t>-ONT</a:t>
                  </a:r>
                  <a:endParaRPr lang="en-GB" altLang="zh-CN" sz="700" dirty="0">
                    <a:latin typeface="Arial" pitchFamily="34" charset="0"/>
                    <a:cs typeface="Arial" pitchFamily="34" charset="0"/>
                  </a:endParaRPr>
                </a:p>
              </p:txBody>
            </p:sp>
            <p:sp>
              <p:nvSpPr>
                <p:cNvPr id="99" name="TextBox 98">
                  <a:extLst>
                    <a:ext uri="{FF2B5EF4-FFF2-40B4-BE49-F238E27FC236}">
                      <a16:creationId xmlns:a16="http://schemas.microsoft.com/office/drawing/2014/main" xmlns="" id="{ECCA046D-70A9-3D4C-9D57-C97D86A2ABFF}"/>
                    </a:ext>
                  </a:extLst>
                </p:cNvPr>
                <p:cNvSpPr txBox="1"/>
                <p:nvPr/>
              </p:nvSpPr>
              <p:spPr>
                <a:xfrm rot="18622249">
                  <a:off x="3142669" y="3086600"/>
                  <a:ext cx="632145"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dRNA</a:t>
                  </a:r>
                  <a:r>
                    <a:rPr lang="en-US" altLang="zh-CN" sz="700" dirty="0">
                      <a:latin typeface="Arial" pitchFamily="34" charset="0"/>
                      <a:cs typeface="Arial" pitchFamily="34" charset="0"/>
                    </a:rPr>
                    <a:t>-ONT</a:t>
                  </a:r>
                  <a:endParaRPr lang="en-GB" altLang="zh-CN" sz="700" dirty="0">
                    <a:latin typeface="Arial" pitchFamily="34" charset="0"/>
                    <a:cs typeface="Arial" pitchFamily="34" charset="0"/>
                  </a:endParaRPr>
                </a:p>
              </p:txBody>
            </p:sp>
            <p:sp>
              <p:nvSpPr>
                <p:cNvPr id="100" name="TextBox 99">
                  <a:extLst>
                    <a:ext uri="{FF2B5EF4-FFF2-40B4-BE49-F238E27FC236}">
                      <a16:creationId xmlns:a16="http://schemas.microsoft.com/office/drawing/2014/main" xmlns="" id="{ECCA046D-70A9-3D4C-9D57-C97D86A2ABFF}"/>
                    </a:ext>
                  </a:extLst>
                </p:cNvPr>
                <p:cNvSpPr txBox="1"/>
                <p:nvPr/>
              </p:nvSpPr>
              <p:spPr>
                <a:xfrm rot="18622249">
                  <a:off x="3695466" y="3088433"/>
                  <a:ext cx="636957"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CapTrap</a:t>
                  </a:r>
                  <a:r>
                    <a:rPr lang="en-US" altLang="zh-CN" sz="700" dirty="0">
                      <a:latin typeface="Arial" pitchFamily="34" charset="0"/>
                      <a:cs typeface="Arial" pitchFamily="34" charset="0"/>
                    </a:rPr>
                    <a:t>-ONT</a:t>
                  </a:r>
                  <a:endParaRPr lang="en-GB" altLang="zh-CN" sz="700" dirty="0">
                    <a:latin typeface="Arial" pitchFamily="34" charset="0"/>
                    <a:cs typeface="Arial" pitchFamily="34" charset="0"/>
                  </a:endParaRPr>
                </a:p>
              </p:txBody>
            </p:sp>
            <p:sp>
              <p:nvSpPr>
                <p:cNvPr id="101" name="TextBox 100">
                  <a:extLst>
                    <a:ext uri="{FF2B5EF4-FFF2-40B4-BE49-F238E27FC236}">
                      <a16:creationId xmlns:a16="http://schemas.microsoft.com/office/drawing/2014/main" xmlns="" id="{ECCA046D-70A9-3D4C-9D57-C97D86A2ABFF}"/>
                    </a:ext>
                  </a:extLst>
                </p:cNvPr>
                <p:cNvSpPr txBox="1"/>
                <p:nvPr/>
              </p:nvSpPr>
              <p:spPr>
                <a:xfrm rot="18622249">
                  <a:off x="3933909" y="3088433"/>
                  <a:ext cx="636957" cy="107722"/>
                </a:xfrm>
                <a:prstGeom prst="rect">
                  <a:avLst/>
                </a:prstGeom>
                <a:noFill/>
              </p:spPr>
              <p:txBody>
                <a:bodyPr wrap="square" lIns="0" tIns="0" rIns="0" bIns="0" rtlCol="0">
                  <a:spAutoFit/>
                </a:bodyPr>
                <a:lstStyle/>
                <a:p>
                  <a:pPr algn="r"/>
                  <a:r>
                    <a:rPr lang="en-US" altLang="zh-CN" sz="700" dirty="0">
                      <a:latin typeface="Arial" pitchFamily="34" charset="0"/>
                      <a:cs typeface="Arial" pitchFamily="34" charset="0"/>
                    </a:rPr>
                    <a:t>R2C2-ONT</a:t>
                  </a:r>
                  <a:endParaRPr lang="en-GB" altLang="zh-CN" sz="700" dirty="0">
                    <a:latin typeface="Arial" pitchFamily="34" charset="0"/>
                    <a:cs typeface="Arial" pitchFamily="34" charset="0"/>
                  </a:endParaRPr>
                </a:p>
              </p:txBody>
            </p:sp>
            <p:sp>
              <p:nvSpPr>
                <p:cNvPr id="102" name="TextBox 101">
                  <a:extLst>
                    <a:ext uri="{FF2B5EF4-FFF2-40B4-BE49-F238E27FC236}">
                      <a16:creationId xmlns:a16="http://schemas.microsoft.com/office/drawing/2014/main" xmlns="" id="{ECCA046D-70A9-3D4C-9D57-C97D86A2ABFF}"/>
                    </a:ext>
                  </a:extLst>
                </p:cNvPr>
                <p:cNvSpPr txBox="1"/>
                <p:nvPr/>
              </p:nvSpPr>
              <p:spPr>
                <a:xfrm rot="18622249">
                  <a:off x="4221941" y="3088433"/>
                  <a:ext cx="636957"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cDNA-Ilumina</a:t>
                  </a:r>
                  <a:endParaRPr lang="en-GB" altLang="zh-CN" sz="700" dirty="0">
                    <a:latin typeface="Arial" pitchFamily="34" charset="0"/>
                    <a:cs typeface="Arial" pitchFamily="34" charset="0"/>
                  </a:endParaRPr>
                </a:p>
              </p:txBody>
            </p:sp>
            <p:sp>
              <p:nvSpPr>
                <p:cNvPr id="103" name="TextBox 3">
                  <a:extLst>
                    <a:ext uri="{FF2B5EF4-FFF2-40B4-BE49-F238E27FC236}">
                      <a16:creationId xmlns:a16="http://schemas.microsoft.com/office/drawing/2014/main" xmlns="" id="{658015B9-B6D8-6C4F-AD52-EF0EDF26A0FE}"/>
                    </a:ext>
                  </a:extLst>
                </p:cNvPr>
                <p:cNvSpPr txBox="1"/>
                <p:nvPr/>
              </p:nvSpPr>
              <p:spPr>
                <a:xfrm>
                  <a:off x="548680" y="2757046"/>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0</a:t>
                  </a:r>
                  <a:endParaRPr lang="x-none" sz="700" dirty="0">
                    <a:latin typeface="Arial" pitchFamily="34" charset="0"/>
                    <a:cs typeface="Arial" pitchFamily="34" charset="0"/>
                  </a:endParaRPr>
                </a:p>
              </p:txBody>
            </p:sp>
            <p:sp>
              <p:nvSpPr>
                <p:cNvPr id="104" name="TextBox 3">
                  <a:extLst>
                    <a:ext uri="{FF2B5EF4-FFF2-40B4-BE49-F238E27FC236}">
                      <a16:creationId xmlns:a16="http://schemas.microsoft.com/office/drawing/2014/main" xmlns="" id="{658015B9-B6D8-6C4F-AD52-EF0EDF26A0FE}"/>
                    </a:ext>
                  </a:extLst>
                </p:cNvPr>
                <p:cNvSpPr txBox="1"/>
                <p:nvPr/>
              </p:nvSpPr>
              <p:spPr>
                <a:xfrm>
                  <a:off x="548680" y="2216696"/>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1.0</a:t>
                  </a:r>
                  <a:endParaRPr lang="x-none" sz="700" dirty="0">
                    <a:latin typeface="Arial" pitchFamily="34" charset="0"/>
                    <a:cs typeface="Arial" pitchFamily="34" charset="0"/>
                  </a:endParaRPr>
                </a:p>
              </p:txBody>
            </p:sp>
            <p:sp>
              <p:nvSpPr>
                <p:cNvPr id="105" name="TextBox 104">
                  <a:extLst>
                    <a:ext uri="{FF2B5EF4-FFF2-40B4-BE49-F238E27FC236}">
                      <a16:creationId xmlns:a16="http://schemas.microsoft.com/office/drawing/2014/main" xmlns="" id="{ECCA046D-70A9-3D4C-9D57-C97D86A2ABFF}"/>
                    </a:ext>
                  </a:extLst>
                </p:cNvPr>
                <p:cNvSpPr txBox="1"/>
                <p:nvPr/>
              </p:nvSpPr>
              <p:spPr>
                <a:xfrm rot="16200000">
                  <a:off x="296652" y="2486871"/>
                  <a:ext cx="648072" cy="107722"/>
                </a:xfrm>
                <a:prstGeom prst="rect">
                  <a:avLst/>
                </a:prstGeom>
                <a:noFill/>
              </p:spPr>
              <p:txBody>
                <a:bodyPr wrap="square" lIns="0" tIns="0" rIns="0" bIns="0" rtlCol="0">
                  <a:spAutoFit/>
                </a:bodyPr>
                <a:lstStyle/>
                <a:p>
                  <a:pPr algn="ctr"/>
                  <a:r>
                    <a:rPr lang="en-GB" sz="700" dirty="0">
                      <a:latin typeface="Arial" pitchFamily="34" charset="0"/>
                      <a:cs typeface="Arial" pitchFamily="34" charset="0"/>
                    </a:rPr>
                    <a:t>NRMSE</a:t>
                  </a:r>
                </a:p>
              </p:txBody>
            </p:sp>
            <p:sp>
              <p:nvSpPr>
                <p:cNvPr id="106" name="TextBox 105">
                  <a:extLst>
                    <a:ext uri="{FF2B5EF4-FFF2-40B4-BE49-F238E27FC236}">
                      <a16:creationId xmlns:a16="http://schemas.microsoft.com/office/drawing/2014/main" xmlns="" id="{658015B9-B6D8-6C4F-AD52-EF0EDF26A0FE}"/>
                    </a:ext>
                  </a:extLst>
                </p:cNvPr>
                <p:cNvSpPr txBox="1"/>
                <p:nvPr/>
              </p:nvSpPr>
              <p:spPr>
                <a:xfrm>
                  <a:off x="836712" y="2072680"/>
                  <a:ext cx="2016224" cy="107722"/>
                </a:xfrm>
                <a:prstGeom prst="rect">
                  <a:avLst/>
                </a:prstGeom>
                <a:noFill/>
              </p:spPr>
              <p:txBody>
                <a:bodyPr wrap="square" lIns="0" tIns="0" rIns="0" bIns="0" rtlCol="0">
                  <a:spAutoFit/>
                </a:bodyPr>
                <a:lstStyle/>
                <a:p>
                  <a:pPr algn="ctr"/>
                  <a:r>
                    <a:rPr lang="en-US" sz="700" b="1" dirty="0">
                      <a:latin typeface="Arial" pitchFamily="34" charset="0"/>
                      <a:cs typeface="Arial" pitchFamily="34" charset="0"/>
                    </a:rPr>
                    <a:t>Quantification tools</a:t>
                  </a:r>
                  <a:endParaRPr lang="x-none" sz="700" b="1" dirty="0">
                    <a:latin typeface="Arial" pitchFamily="34" charset="0"/>
                    <a:cs typeface="Arial" pitchFamily="34" charset="0"/>
                  </a:endParaRPr>
                </a:p>
              </p:txBody>
            </p:sp>
            <p:sp>
              <p:nvSpPr>
                <p:cNvPr id="107" name="TextBox 106">
                  <a:extLst>
                    <a:ext uri="{FF2B5EF4-FFF2-40B4-BE49-F238E27FC236}">
                      <a16:creationId xmlns:a16="http://schemas.microsoft.com/office/drawing/2014/main" xmlns="" id="{658015B9-B6D8-6C4F-AD52-EF0EDF26A0FE}"/>
                    </a:ext>
                  </a:extLst>
                </p:cNvPr>
                <p:cNvSpPr txBox="1"/>
                <p:nvPr/>
              </p:nvSpPr>
              <p:spPr>
                <a:xfrm>
                  <a:off x="2996952" y="2072680"/>
                  <a:ext cx="1872208" cy="107722"/>
                </a:xfrm>
                <a:prstGeom prst="rect">
                  <a:avLst/>
                </a:prstGeom>
                <a:noFill/>
              </p:spPr>
              <p:txBody>
                <a:bodyPr wrap="square" lIns="0" tIns="0" rIns="0" bIns="0" rtlCol="0">
                  <a:spAutoFit/>
                </a:bodyPr>
                <a:lstStyle/>
                <a:p>
                  <a:pPr algn="ctr"/>
                  <a:r>
                    <a:rPr lang="en-US" sz="700" b="1" dirty="0">
                      <a:latin typeface="Arial" pitchFamily="34" charset="0"/>
                      <a:cs typeface="Arial" pitchFamily="34" charset="0"/>
                    </a:rPr>
                    <a:t>Protocols-Platforms</a:t>
                  </a:r>
                  <a:endParaRPr lang="x-none" sz="700" b="1" dirty="0">
                    <a:latin typeface="Arial" pitchFamily="34" charset="0"/>
                    <a:cs typeface="Arial" pitchFamily="34" charset="0"/>
                  </a:endParaRPr>
                </a:p>
              </p:txBody>
            </p:sp>
          </p:grpSp>
          <p:pic>
            <p:nvPicPr>
              <p:cNvPr id="122" name="图片 121" descr="fig_SIRV_simulation_data_AI_4.emf"/>
              <p:cNvPicPr>
                <a:picLocks/>
              </p:cNvPicPr>
              <p:nvPr/>
            </p:nvPicPr>
            <p:blipFill>
              <a:blip r:embed="rId5" cstate="print"/>
              <a:srcRect l="-1" t="8387" r="-3345" b="79033"/>
              <a:stretch>
                <a:fillRect/>
              </a:stretch>
            </p:blipFill>
            <p:spPr>
              <a:xfrm>
                <a:off x="637200" y="115200"/>
                <a:ext cx="4249960" cy="1008112"/>
              </a:xfrm>
              <a:prstGeom prst="rect">
                <a:avLst/>
              </a:prstGeom>
            </p:spPr>
          </p:pic>
        </p:grpSp>
        <p:sp>
          <p:nvSpPr>
            <p:cNvPr id="124" name="TextBox 123">
              <a:extLst>
                <a:ext uri="{FF2B5EF4-FFF2-40B4-BE49-F238E27FC236}">
                  <a16:creationId xmlns:a16="http://schemas.microsoft.com/office/drawing/2014/main" xmlns="" id="{ECCA046D-70A9-3D4C-9D57-C97D86A2ABFF}"/>
                </a:ext>
              </a:extLst>
            </p:cNvPr>
            <p:cNvSpPr txBox="1"/>
            <p:nvPr/>
          </p:nvSpPr>
          <p:spPr>
            <a:xfrm rot="18622249">
              <a:off x="3228307" y="1260530"/>
              <a:ext cx="805608"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CapTrap-PacBio</a:t>
              </a:r>
              <a:endParaRPr lang="en-GB" altLang="zh-CN" sz="700" dirty="0">
                <a:latin typeface="Arial" pitchFamily="34" charset="0"/>
                <a:cs typeface="Arial" pitchFamily="34"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nvSpPr>
        <p:spPr>
          <a:xfrm>
            <a:off x="116632" y="7329264"/>
            <a:ext cx="6624736" cy="1323439"/>
          </a:xfrm>
          <a:prstGeom prst="rect">
            <a:avLst/>
          </a:prstGeom>
        </p:spPr>
        <p:txBody>
          <a:bodyPr wrap="square">
            <a:spAutoFit/>
          </a:bodyPr>
          <a:lstStyle/>
          <a:p>
            <a:pPr>
              <a:spcAft>
                <a:spcPts val="400"/>
              </a:spcAft>
            </a:pPr>
            <a:r>
              <a:rPr lang="en-US" altLang="zh-CN" sz="1000" b="1" dirty="0">
                <a:solidFill>
                  <a:srgbClr val="C00000"/>
                </a:solidFill>
                <a:latin typeface="Arial" pitchFamily="34" charset="0"/>
                <a:cs typeface="Arial" pitchFamily="34" charset="0"/>
              </a:rPr>
              <a:t>Supplementary Figure </a:t>
            </a:r>
            <a:r>
              <a:rPr lang="en-US" altLang="zh-CN" sz="1000" b="1" dirty="0" smtClean="0">
                <a:solidFill>
                  <a:srgbClr val="C00000"/>
                </a:solidFill>
                <a:latin typeface="Arial" pitchFamily="34" charset="0"/>
                <a:cs typeface="Arial" pitchFamily="34" charset="0"/>
              </a:rPr>
              <a:t>S6_overall_simulation_data. </a:t>
            </a:r>
            <a:r>
              <a:rPr lang="en-US" altLang="zh-CN" sz="1000" b="1" dirty="0">
                <a:solidFill>
                  <a:srgbClr val="C00000"/>
                </a:solidFill>
                <a:latin typeface="Arial" pitchFamily="34" charset="0"/>
                <a:cs typeface="Arial" pitchFamily="34" charset="0"/>
              </a:rPr>
              <a:t>(Extended Data Fig. 59 in stage2_submission_version) </a:t>
            </a:r>
            <a:r>
              <a:rPr lang="en-US" altLang="zh-CN" sz="1000" b="1" dirty="0">
                <a:latin typeface="Arial" pitchFamily="34" charset="0"/>
                <a:cs typeface="Arial" pitchFamily="34" charset="0"/>
              </a:rPr>
              <a:t>Performance evaluation on simulation data.</a:t>
            </a:r>
          </a:p>
          <a:p>
            <a:pPr marL="228600" indent="-228600">
              <a:spcAft>
                <a:spcPts val="400"/>
              </a:spcAft>
              <a:buAutoNum type="alphaLcParenBoth"/>
            </a:pPr>
            <a:r>
              <a:rPr lang="en-US" altLang="zh-CN" sz="1000" dirty="0">
                <a:latin typeface="Arial" pitchFamily="34" charset="0"/>
                <a:cs typeface="Arial" pitchFamily="34" charset="0"/>
              </a:rPr>
              <a:t>The flow chart of simulation study.</a:t>
            </a:r>
          </a:p>
          <a:p>
            <a:pPr marL="228600" indent="-228600">
              <a:spcAft>
                <a:spcPts val="400"/>
              </a:spcAft>
              <a:buFontTx/>
              <a:buAutoNum type="alphaLcParenBoth"/>
            </a:pPr>
            <a:r>
              <a:rPr lang="en-US" altLang="zh-CN" sz="1000" dirty="0">
                <a:latin typeface="Arial" pitchFamily="34" charset="0"/>
                <a:cs typeface="Arial" pitchFamily="34" charset="0"/>
              </a:rPr>
              <a:t>Evaluation results of NRMSE metric for different quantification tools and protocols-platforms. Bar plots are utilized to visualize the mean values of evaluation results across diverse datasets, with error bars indicating the standard deviation of NRMSE metric.</a:t>
            </a:r>
          </a:p>
          <a:p>
            <a:pPr marL="228600" indent="-228600">
              <a:spcAft>
                <a:spcPts val="400"/>
              </a:spcAft>
              <a:buAutoNum type="alphaLcParenBoth"/>
            </a:pPr>
            <a:r>
              <a:rPr lang="en-US" altLang="zh-CN" sz="1000" dirty="0">
                <a:latin typeface="Arial" pitchFamily="34" charset="0"/>
                <a:cs typeface="Arial" pitchFamily="34" charset="0"/>
              </a:rPr>
              <a:t>Scatter plot of true abundance and estimated abundance on simulation data.</a:t>
            </a:r>
            <a:endParaRPr lang="en-US" altLang="zh-CN" sz="1000" dirty="0">
              <a:solidFill>
                <a:srgbClr val="C00000"/>
              </a:solidFill>
              <a:latin typeface="Arial" pitchFamily="34" charset="0"/>
              <a:cs typeface="Arial" pitchFamily="34" charset="0"/>
            </a:endParaRPr>
          </a:p>
        </p:txBody>
      </p:sp>
      <p:grpSp>
        <p:nvGrpSpPr>
          <p:cNvPr id="49" name="组合 48"/>
          <p:cNvGrpSpPr/>
          <p:nvPr/>
        </p:nvGrpSpPr>
        <p:grpSpPr>
          <a:xfrm>
            <a:off x="476672" y="200472"/>
            <a:ext cx="5832648" cy="792088"/>
            <a:chOff x="476672" y="200472"/>
            <a:chExt cx="5832648" cy="792088"/>
          </a:xfrm>
        </p:grpSpPr>
        <p:grpSp>
          <p:nvGrpSpPr>
            <p:cNvPr id="3" name="组合 38"/>
            <p:cNvGrpSpPr/>
            <p:nvPr/>
          </p:nvGrpSpPr>
          <p:grpSpPr>
            <a:xfrm>
              <a:off x="4653136" y="200472"/>
              <a:ext cx="1656184" cy="792088"/>
              <a:chOff x="3140968" y="272480"/>
              <a:chExt cx="1656184" cy="792088"/>
            </a:xfrm>
          </p:grpSpPr>
          <p:sp>
            <p:nvSpPr>
              <p:cNvPr id="33" name="矩形 32"/>
              <p:cNvSpPr/>
              <p:nvPr/>
            </p:nvSpPr>
            <p:spPr>
              <a:xfrm>
                <a:off x="3140968" y="272480"/>
                <a:ext cx="1656184" cy="792088"/>
              </a:xfrm>
              <a:prstGeom prst="rect">
                <a:avLst/>
              </a:prstGeom>
              <a:no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3284984" y="488504"/>
                <a:ext cx="648072" cy="216024"/>
              </a:xfrm>
              <a:prstGeom prst="round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dirty="0">
                    <a:solidFill>
                      <a:schemeClr val="tx1"/>
                    </a:solidFill>
                    <a:latin typeface="Arial" pitchFamily="34" charset="0"/>
                    <a:cs typeface="Arial" pitchFamily="34" charset="0"/>
                  </a:rPr>
                  <a:t>SCC</a:t>
                </a:r>
              </a:p>
            </p:txBody>
          </p:sp>
          <p:sp>
            <p:nvSpPr>
              <p:cNvPr id="35" name="圆角矩形 34"/>
              <p:cNvSpPr/>
              <p:nvPr/>
            </p:nvSpPr>
            <p:spPr>
              <a:xfrm>
                <a:off x="4005064" y="488504"/>
                <a:ext cx="648072" cy="216024"/>
              </a:xfrm>
              <a:prstGeom prst="round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dirty="0">
                    <a:solidFill>
                      <a:schemeClr val="tx1"/>
                    </a:solidFill>
                    <a:latin typeface="Arial" pitchFamily="34" charset="0"/>
                    <a:cs typeface="Arial" pitchFamily="34" charset="0"/>
                  </a:rPr>
                  <a:t>MRD</a:t>
                </a:r>
              </a:p>
            </p:txBody>
          </p:sp>
          <p:sp>
            <p:nvSpPr>
              <p:cNvPr id="36" name="圆角矩形 35"/>
              <p:cNvSpPr/>
              <p:nvPr/>
            </p:nvSpPr>
            <p:spPr>
              <a:xfrm>
                <a:off x="3645024" y="776536"/>
                <a:ext cx="648072" cy="216024"/>
              </a:xfrm>
              <a:prstGeom prst="round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dirty="0">
                    <a:solidFill>
                      <a:schemeClr val="tx1"/>
                    </a:solidFill>
                    <a:latin typeface="Arial" pitchFamily="34" charset="0"/>
                    <a:cs typeface="Arial" pitchFamily="34" charset="0"/>
                  </a:rPr>
                  <a:t>NRMSE</a:t>
                </a:r>
              </a:p>
            </p:txBody>
          </p:sp>
          <p:sp>
            <p:nvSpPr>
              <p:cNvPr id="37" name="TextBox 36"/>
              <p:cNvSpPr txBox="1"/>
              <p:nvPr/>
            </p:nvSpPr>
            <p:spPr>
              <a:xfrm>
                <a:off x="3429000" y="272480"/>
                <a:ext cx="1080120" cy="200055"/>
              </a:xfrm>
              <a:prstGeom prst="rect">
                <a:avLst/>
              </a:prstGeom>
              <a:noFill/>
            </p:spPr>
            <p:txBody>
              <a:bodyPr wrap="square" rtlCol="0">
                <a:spAutoFit/>
              </a:bodyPr>
              <a:lstStyle/>
              <a:p>
                <a:pPr algn="ctr"/>
                <a:r>
                  <a:rPr lang="en-US" altLang="zh-CN" sz="700" dirty="0">
                    <a:latin typeface="Arial" pitchFamily="34" charset="0"/>
                    <a:cs typeface="Arial" pitchFamily="34" charset="0"/>
                  </a:rPr>
                  <a:t>Evaluation</a:t>
                </a:r>
                <a:endParaRPr lang="zh-CN" altLang="en-US" sz="700" dirty="0">
                  <a:latin typeface="Arial" pitchFamily="34" charset="0"/>
                  <a:cs typeface="Arial" pitchFamily="34" charset="0"/>
                </a:endParaRPr>
              </a:p>
            </p:txBody>
          </p:sp>
        </p:grpSp>
        <p:grpSp>
          <p:nvGrpSpPr>
            <p:cNvPr id="10" name="组合 48"/>
            <p:cNvGrpSpPr/>
            <p:nvPr/>
          </p:nvGrpSpPr>
          <p:grpSpPr>
            <a:xfrm>
              <a:off x="2564904" y="200472"/>
              <a:ext cx="1728192" cy="792088"/>
              <a:chOff x="2276872" y="272480"/>
              <a:chExt cx="1728192" cy="792088"/>
            </a:xfrm>
          </p:grpSpPr>
          <p:grpSp>
            <p:nvGrpSpPr>
              <p:cNvPr id="14" name="组合 39"/>
              <p:cNvGrpSpPr/>
              <p:nvPr/>
            </p:nvGrpSpPr>
            <p:grpSpPr>
              <a:xfrm>
                <a:off x="2276872" y="272480"/>
                <a:ext cx="1728192" cy="792088"/>
                <a:chOff x="3140968" y="272480"/>
                <a:chExt cx="1728192" cy="792088"/>
              </a:xfrm>
            </p:grpSpPr>
            <p:sp>
              <p:nvSpPr>
                <p:cNvPr id="41" name="矩形 40"/>
                <p:cNvSpPr/>
                <p:nvPr/>
              </p:nvSpPr>
              <p:spPr>
                <a:xfrm>
                  <a:off x="3140968" y="272480"/>
                  <a:ext cx="1728192" cy="792088"/>
                </a:xfrm>
                <a:prstGeom prst="rect">
                  <a:avLst/>
                </a:prstGeom>
                <a:no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41"/>
                <p:cNvSpPr/>
                <p:nvPr/>
              </p:nvSpPr>
              <p:spPr>
                <a:xfrm>
                  <a:off x="3212976" y="488504"/>
                  <a:ext cx="648072" cy="252000"/>
                </a:xfrm>
                <a:prstGeom prst="round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dirty="0" err="1">
                      <a:solidFill>
                        <a:schemeClr val="tx1"/>
                      </a:solidFill>
                      <a:latin typeface="Arial" pitchFamily="34" charset="0"/>
                      <a:cs typeface="Arial" pitchFamily="34" charset="0"/>
                    </a:rPr>
                    <a:t>cDNA</a:t>
                  </a:r>
                  <a:r>
                    <a:rPr lang="en-US" altLang="zh-CN" sz="700" dirty="0">
                      <a:solidFill>
                        <a:schemeClr val="tx1"/>
                      </a:solidFill>
                      <a:latin typeface="Arial" pitchFamily="34" charset="0"/>
                      <a:cs typeface="Arial" pitchFamily="34" charset="0"/>
                    </a:rPr>
                    <a:t>-ONT</a:t>
                  </a:r>
                </a:p>
                <a:p>
                  <a:pPr algn="ctr"/>
                  <a:r>
                    <a:rPr lang="en-US" altLang="zh-CN" sz="700" dirty="0">
                      <a:solidFill>
                        <a:schemeClr val="tx1"/>
                      </a:solidFill>
                      <a:latin typeface="Arial" pitchFamily="34" charset="0"/>
                      <a:cs typeface="Arial" pitchFamily="34" charset="0"/>
                    </a:rPr>
                    <a:t>(Human)</a:t>
                  </a:r>
                  <a:endParaRPr lang="zh-CN" altLang="en-US" sz="700" dirty="0">
                    <a:solidFill>
                      <a:schemeClr val="tx1"/>
                    </a:solidFill>
                    <a:latin typeface="Arial" pitchFamily="34" charset="0"/>
                    <a:cs typeface="Arial" pitchFamily="34" charset="0"/>
                  </a:endParaRPr>
                </a:p>
              </p:txBody>
            </p:sp>
            <p:sp>
              <p:nvSpPr>
                <p:cNvPr id="43" name="圆角矩形 42"/>
                <p:cNvSpPr/>
                <p:nvPr/>
              </p:nvSpPr>
              <p:spPr>
                <a:xfrm>
                  <a:off x="3933056" y="488504"/>
                  <a:ext cx="864096" cy="252000"/>
                </a:xfrm>
                <a:prstGeom prst="round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dirty="0" err="1">
                      <a:solidFill>
                        <a:schemeClr val="tx1"/>
                      </a:solidFill>
                      <a:latin typeface="Arial" pitchFamily="34" charset="0"/>
                      <a:cs typeface="Arial" pitchFamily="34" charset="0"/>
                    </a:rPr>
                    <a:t>cDNA-PacBio</a:t>
                  </a:r>
                  <a:endParaRPr lang="en-US" altLang="zh-CN" sz="700" dirty="0">
                    <a:solidFill>
                      <a:schemeClr val="tx1"/>
                    </a:solidFill>
                    <a:latin typeface="Arial" pitchFamily="34" charset="0"/>
                    <a:cs typeface="Arial" pitchFamily="34" charset="0"/>
                  </a:endParaRPr>
                </a:p>
                <a:p>
                  <a:pPr algn="ctr"/>
                  <a:r>
                    <a:rPr lang="en-US" altLang="zh-CN" sz="700" dirty="0">
                      <a:solidFill>
                        <a:schemeClr val="tx1"/>
                      </a:solidFill>
                      <a:latin typeface="Arial" pitchFamily="34" charset="0"/>
                      <a:cs typeface="Arial" pitchFamily="34" charset="0"/>
                    </a:rPr>
                    <a:t>(Human and Mouse)</a:t>
                  </a:r>
                  <a:endParaRPr lang="zh-CN" altLang="en-US" sz="700" dirty="0">
                    <a:solidFill>
                      <a:schemeClr val="tx1"/>
                    </a:solidFill>
                    <a:latin typeface="Arial" pitchFamily="34" charset="0"/>
                    <a:cs typeface="Arial" pitchFamily="34" charset="0"/>
                  </a:endParaRPr>
                </a:p>
              </p:txBody>
            </p:sp>
            <p:sp>
              <p:nvSpPr>
                <p:cNvPr id="45" name="TextBox 44"/>
                <p:cNvSpPr txBox="1"/>
                <p:nvPr/>
              </p:nvSpPr>
              <p:spPr>
                <a:xfrm>
                  <a:off x="3429000" y="272480"/>
                  <a:ext cx="1080120" cy="200055"/>
                </a:xfrm>
                <a:prstGeom prst="rect">
                  <a:avLst/>
                </a:prstGeom>
                <a:noFill/>
              </p:spPr>
              <p:txBody>
                <a:bodyPr wrap="square" rtlCol="0">
                  <a:spAutoFit/>
                </a:bodyPr>
                <a:lstStyle/>
                <a:p>
                  <a:pPr algn="ctr"/>
                  <a:r>
                    <a:rPr lang="en-US" altLang="zh-CN" sz="700" dirty="0">
                      <a:latin typeface="Arial" pitchFamily="34" charset="0"/>
                      <a:cs typeface="Arial" pitchFamily="34" charset="0"/>
                    </a:rPr>
                    <a:t>Simulation data</a:t>
                  </a:r>
                  <a:endParaRPr lang="zh-CN" altLang="en-US" sz="700" dirty="0">
                    <a:latin typeface="Arial" pitchFamily="34" charset="0"/>
                    <a:cs typeface="Arial" pitchFamily="34" charset="0"/>
                  </a:endParaRPr>
                </a:p>
              </p:txBody>
            </p:sp>
          </p:grpSp>
          <p:sp>
            <p:nvSpPr>
              <p:cNvPr id="47" name="圆角矩形 46"/>
              <p:cNvSpPr/>
              <p:nvPr/>
            </p:nvSpPr>
            <p:spPr>
              <a:xfrm>
                <a:off x="2348880" y="776536"/>
                <a:ext cx="648072" cy="252000"/>
              </a:xfrm>
              <a:prstGeom prst="round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dirty="0" err="1">
                    <a:solidFill>
                      <a:schemeClr val="tx1"/>
                    </a:solidFill>
                    <a:latin typeface="Arial" pitchFamily="34" charset="0"/>
                    <a:cs typeface="Arial" pitchFamily="34" charset="0"/>
                  </a:rPr>
                  <a:t>dRNA</a:t>
                </a:r>
                <a:r>
                  <a:rPr lang="en-US" altLang="zh-CN" sz="700" dirty="0">
                    <a:solidFill>
                      <a:schemeClr val="tx1"/>
                    </a:solidFill>
                    <a:latin typeface="Arial" pitchFamily="34" charset="0"/>
                    <a:cs typeface="Arial" pitchFamily="34" charset="0"/>
                  </a:rPr>
                  <a:t>-ONT</a:t>
                </a:r>
              </a:p>
              <a:p>
                <a:pPr algn="ctr"/>
                <a:r>
                  <a:rPr lang="en-US" altLang="zh-CN" sz="700" dirty="0">
                    <a:solidFill>
                      <a:schemeClr val="tx1"/>
                    </a:solidFill>
                    <a:latin typeface="Arial" pitchFamily="34" charset="0"/>
                    <a:cs typeface="Arial" pitchFamily="34" charset="0"/>
                  </a:rPr>
                  <a:t>(Mouse)</a:t>
                </a:r>
                <a:endParaRPr lang="zh-CN" altLang="en-US" sz="700" dirty="0">
                  <a:solidFill>
                    <a:schemeClr val="tx1"/>
                  </a:solidFill>
                  <a:latin typeface="Arial" pitchFamily="34" charset="0"/>
                  <a:cs typeface="Arial" pitchFamily="34" charset="0"/>
                </a:endParaRPr>
              </a:p>
            </p:txBody>
          </p:sp>
          <p:sp>
            <p:nvSpPr>
              <p:cNvPr id="48" name="圆角矩形 47"/>
              <p:cNvSpPr/>
              <p:nvPr/>
            </p:nvSpPr>
            <p:spPr>
              <a:xfrm>
                <a:off x="3068960" y="776536"/>
                <a:ext cx="864096" cy="252000"/>
              </a:xfrm>
              <a:prstGeom prst="round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dirty="0" err="1">
                    <a:solidFill>
                      <a:schemeClr val="tx1"/>
                    </a:solidFill>
                    <a:latin typeface="Arial" pitchFamily="34" charset="0"/>
                    <a:cs typeface="Arial" pitchFamily="34" charset="0"/>
                  </a:rPr>
                  <a:t>cDNA-Illumina</a:t>
                </a:r>
                <a:endParaRPr lang="en-US" altLang="zh-CN" sz="700" dirty="0">
                  <a:solidFill>
                    <a:schemeClr val="tx1"/>
                  </a:solidFill>
                  <a:latin typeface="Arial" pitchFamily="34" charset="0"/>
                  <a:cs typeface="Arial" pitchFamily="34" charset="0"/>
                </a:endParaRPr>
              </a:p>
              <a:p>
                <a:pPr algn="ctr"/>
                <a:r>
                  <a:rPr lang="en-US" altLang="zh-CN" sz="700" dirty="0">
                    <a:solidFill>
                      <a:schemeClr val="tx1"/>
                    </a:solidFill>
                    <a:latin typeface="Arial" pitchFamily="34" charset="0"/>
                    <a:cs typeface="Arial" pitchFamily="34" charset="0"/>
                  </a:rPr>
                  <a:t>(Human and Mouse)</a:t>
                </a:r>
                <a:endParaRPr lang="zh-CN" altLang="en-US" sz="700" dirty="0">
                  <a:solidFill>
                    <a:schemeClr val="tx1"/>
                  </a:solidFill>
                  <a:latin typeface="Arial" pitchFamily="34" charset="0"/>
                  <a:cs typeface="Arial" pitchFamily="34" charset="0"/>
                </a:endParaRPr>
              </a:p>
            </p:txBody>
          </p:sp>
        </p:grpSp>
        <p:grpSp>
          <p:nvGrpSpPr>
            <p:cNvPr id="16" name="组合 77"/>
            <p:cNvGrpSpPr/>
            <p:nvPr/>
          </p:nvGrpSpPr>
          <p:grpSpPr>
            <a:xfrm>
              <a:off x="476672" y="200472"/>
              <a:ext cx="1728192" cy="792088"/>
              <a:chOff x="476672" y="272480"/>
              <a:chExt cx="1728192" cy="792088"/>
            </a:xfrm>
          </p:grpSpPr>
          <p:grpSp>
            <p:nvGrpSpPr>
              <p:cNvPr id="17" name="组合 39"/>
              <p:cNvGrpSpPr/>
              <p:nvPr/>
            </p:nvGrpSpPr>
            <p:grpSpPr>
              <a:xfrm>
                <a:off x="476672" y="272480"/>
                <a:ext cx="1728192" cy="792088"/>
                <a:chOff x="3140968" y="272480"/>
                <a:chExt cx="1728192" cy="792088"/>
              </a:xfrm>
            </p:grpSpPr>
            <p:sp>
              <p:nvSpPr>
                <p:cNvPr id="54" name="矩形 53"/>
                <p:cNvSpPr/>
                <p:nvPr/>
              </p:nvSpPr>
              <p:spPr>
                <a:xfrm>
                  <a:off x="3140968" y="272480"/>
                  <a:ext cx="1728192" cy="792088"/>
                </a:xfrm>
                <a:prstGeom prst="rect">
                  <a:avLst/>
                </a:prstGeom>
                <a:no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a:off x="3284984" y="488504"/>
                  <a:ext cx="648072" cy="216024"/>
                </a:xfrm>
                <a:prstGeom prst="round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dirty="0" err="1">
                      <a:solidFill>
                        <a:schemeClr val="tx1"/>
                      </a:solidFill>
                      <a:latin typeface="Arial" pitchFamily="34" charset="0"/>
                      <a:cs typeface="Arial" pitchFamily="34" charset="0"/>
                    </a:rPr>
                    <a:t>NanoSim</a:t>
                  </a:r>
                  <a:endParaRPr lang="en-US" altLang="zh-CN" sz="700" dirty="0">
                    <a:solidFill>
                      <a:schemeClr val="tx1"/>
                    </a:solidFill>
                    <a:latin typeface="Arial" pitchFamily="34" charset="0"/>
                    <a:cs typeface="Arial" pitchFamily="34" charset="0"/>
                  </a:endParaRPr>
                </a:p>
                <a:p>
                  <a:pPr algn="ctr"/>
                  <a:r>
                    <a:rPr lang="en-US" altLang="zh-CN" sz="700" dirty="0">
                      <a:solidFill>
                        <a:schemeClr val="tx1"/>
                      </a:solidFill>
                      <a:latin typeface="Arial" pitchFamily="34" charset="0"/>
                      <a:cs typeface="Arial" pitchFamily="34" charset="0"/>
                    </a:rPr>
                    <a:t>(ONT)</a:t>
                  </a:r>
                  <a:endParaRPr lang="zh-CN" altLang="en-US" sz="700" dirty="0">
                    <a:solidFill>
                      <a:schemeClr val="tx1"/>
                    </a:solidFill>
                    <a:latin typeface="Arial" pitchFamily="34" charset="0"/>
                    <a:cs typeface="Arial" pitchFamily="34" charset="0"/>
                  </a:endParaRPr>
                </a:p>
              </p:txBody>
            </p:sp>
            <p:sp>
              <p:nvSpPr>
                <p:cNvPr id="67" name="TextBox 66"/>
                <p:cNvSpPr txBox="1"/>
                <p:nvPr/>
              </p:nvSpPr>
              <p:spPr>
                <a:xfrm>
                  <a:off x="3429000" y="272480"/>
                  <a:ext cx="1080120" cy="200055"/>
                </a:xfrm>
                <a:prstGeom prst="rect">
                  <a:avLst/>
                </a:prstGeom>
                <a:noFill/>
              </p:spPr>
              <p:txBody>
                <a:bodyPr wrap="square" rtlCol="0">
                  <a:spAutoFit/>
                </a:bodyPr>
                <a:lstStyle/>
                <a:p>
                  <a:pPr algn="ctr"/>
                  <a:r>
                    <a:rPr lang="en-US" altLang="zh-CN" sz="700" dirty="0">
                      <a:latin typeface="Arial" pitchFamily="34" charset="0"/>
                      <a:cs typeface="Arial" pitchFamily="34" charset="0"/>
                    </a:rPr>
                    <a:t>Simulators</a:t>
                  </a:r>
                  <a:endParaRPr lang="zh-CN" altLang="en-US" sz="700" dirty="0">
                    <a:latin typeface="Arial" pitchFamily="34" charset="0"/>
                    <a:cs typeface="Arial" pitchFamily="34" charset="0"/>
                  </a:endParaRPr>
                </a:p>
              </p:txBody>
            </p:sp>
          </p:grpSp>
          <p:sp>
            <p:nvSpPr>
              <p:cNvPr id="76" name="圆角矩形 75"/>
              <p:cNvSpPr/>
              <p:nvPr/>
            </p:nvSpPr>
            <p:spPr>
              <a:xfrm>
                <a:off x="1412776" y="488504"/>
                <a:ext cx="648072" cy="216024"/>
              </a:xfrm>
              <a:prstGeom prst="round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dirty="0" err="1">
                    <a:solidFill>
                      <a:schemeClr val="tx1"/>
                    </a:solidFill>
                    <a:latin typeface="Arial" pitchFamily="34" charset="0"/>
                    <a:cs typeface="Arial" pitchFamily="34" charset="0"/>
                  </a:rPr>
                  <a:t>IsoSeqSim</a:t>
                </a:r>
                <a:endParaRPr lang="en-US" altLang="zh-CN" sz="700" dirty="0">
                  <a:solidFill>
                    <a:schemeClr val="tx1"/>
                  </a:solidFill>
                  <a:latin typeface="Arial" pitchFamily="34" charset="0"/>
                  <a:cs typeface="Arial" pitchFamily="34" charset="0"/>
                </a:endParaRPr>
              </a:p>
              <a:p>
                <a:pPr algn="ctr"/>
                <a:r>
                  <a:rPr lang="en-US" altLang="zh-CN" sz="700" dirty="0">
                    <a:solidFill>
                      <a:schemeClr val="tx1"/>
                    </a:solidFill>
                    <a:latin typeface="Arial" pitchFamily="34" charset="0"/>
                    <a:cs typeface="Arial" pitchFamily="34" charset="0"/>
                  </a:rPr>
                  <a:t>(</a:t>
                </a:r>
                <a:r>
                  <a:rPr lang="en-US" altLang="zh-CN" sz="700" dirty="0" err="1">
                    <a:solidFill>
                      <a:schemeClr val="tx1"/>
                    </a:solidFill>
                    <a:latin typeface="Arial" pitchFamily="34" charset="0"/>
                    <a:cs typeface="Arial" pitchFamily="34" charset="0"/>
                  </a:rPr>
                  <a:t>PacBio</a:t>
                </a:r>
                <a:r>
                  <a:rPr lang="en-US" altLang="zh-CN" sz="700" dirty="0">
                    <a:solidFill>
                      <a:schemeClr val="tx1"/>
                    </a:solidFill>
                    <a:latin typeface="Arial" pitchFamily="34" charset="0"/>
                    <a:cs typeface="Arial" pitchFamily="34" charset="0"/>
                  </a:rPr>
                  <a:t>)</a:t>
                </a:r>
                <a:endParaRPr lang="zh-CN" altLang="en-US" sz="700" dirty="0">
                  <a:solidFill>
                    <a:schemeClr val="tx1"/>
                  </a:solidFill>
                  <a:latin typeface="Arial" pitchFamily="34" charset="0"/>
                  <a:cs typeface="Arial" pitchFamily="34" charset="0"/>
                </a:endParaRPr>
              </a:p>
            </p:txBody>
          </p:sp>
          <p:sp>
            <p:nvSpPr>
              <p:cNvPr id="77" name="圆角矩形 76"/>
              <p:cNvSpPr/>
              <p:nvPr/>
            </p:nvSpPr>
            <p:spPr>
              <a:xfrm>
                <a:off x="1052736" y="776536"/>
                <a:ext cx="648072" cy="216024"/>
              </a:xfrm>
              <a:prstGeom prst="round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700" dirty="0">
                    <a:solidFill>
                      <a:schemeClr val="tx1"/>
                    </a:solidFill>
                    <a:latin typeface="Arial" pitchFamily="34" charset="0"/>
                    <a:cs typeface="Arial" pitchFamily="34" charset="0"/>
                  </a:rPr>
                  <a:t>RSEM</a:t>
                </a:r>
              </a:p>
              <a:p>
                <a:pPr algn="ctr"/>
                <a:r>
                  <a:rPr lang="en-US" altLang="zh-CN" sz="700" dirty="0">
                    <a:solidFill>
                      <a:schemeClr val="tx1"/>
                    </a:solidFill>
                    <a:latin typeface="Arial" pitchFamily="34" charset="0"/>
                    <a:cs typeface="Arial" pitchFamily="34" charset="0"/>
                  </a:rPr>
                  <a:t>(</a:t>
                </a:r>
                <a:r>
                  <a:rPr lang="en-US" altLang="zh-CN" sz="700" dirty="0" err="1">
                    <a:solidFill>
                      <a:schemeClr val="tx1"/>
                    </a:solidFill>
                    <a:latin typeface="Arial" pitchFamily="34" charset="0"/>
                    <a:cs typeface="Arial" pitchFamily="34" charset="0"/>
                  </a:rPr>
                  <a:t>Illumina</a:t>
                </a:r>
                <a:r>
                  <a:rPr lang="en-US" altLang="zh-CN" sz="700" dirty="0">
                    <a:solidFill>
                      <a:schemeClr val="tx1"/>
                    </a:solidFill>
                    <a:latin typeface="Arial" pitchFamily="34" charset="0"/>
                    <a:cs typeface="Arial" pitchFamily="34" charset="0"/>
                  </a:rPr>
                  <a:t>)</a:t>
                </a:r>
                <a:endParaRPr lang="zh-CN" altLang="en-US" sz="700" dirty="0">
                  <a:solidFill>
                    <a:schemeClr val="tx1"/>
                  </a:solidFill>
                  <a:latin typeface="Arial" pitchFamily="34" charset="0"/>
                  <a:cs typeface="Arial" pitchFamily="34" charset="0"/>
                </a:endParaRPr>
              </a:p>
            </p:txBody>
          </p:sp>
        </p:grpSp>
        <p:cxnSp>
          <p:nvCxnSpPr>
            <p:cNvPr id="79" name="直接箭头连接符 78"/>
            <p:cNvCxnSpPr>
              <a:stCxn id="54" idx="3"/>
              <a:endCxn id="41" idx="1"/>
            </p:cNvCxnSpPr>
            <p:nvPr/>
          </p:nvCxnSpPr>
          <p:spPr>
            <a:xfrm>
              <a:off x="2204864" y="596516"/>
              <a:ext cx="360040" cy="0"/>
            </a:xfrm>
            <a:prstGeom prst="straightConnector1">
              <a:avLst/>
            </a:prstGeom>
            <a:ln>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41" idx="3"/>
              <a:endCxn id="33" idx="1"/>
            </p:cNvCxnSpPr>
            <p:nvPr/>
          </p:nvCxnSpPr>
          <p:spPr>
            <a:xfrm>
              <a:off x="4293096" y="596516"/>
              <a:ext cx="360040" cy="0"/>
            </a:xfrm>
            <a:prstGeom prst="straightConnector1">
              <a:avLst/>
            </a:prstGeom>
            <a:ln>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cxnSp>
      </p:grpSp>
      <p:sp>
        <p:nvSpPr>
          <p:cNvPr id="85" name="TextBox 84">
            <a:extLst>
              <a:ext uri="{FF2B5EF4-FFF2-40B4-BE49-F238E27FC236}">
                <a16:creationId xmlns:a16="http://schemas.microsoft.com/office/drawing/2014/main" xmlns="" id="{658015B9-B6D8-6C4F-AD52-EF0EDF26A0FE}"/>
              </a:ext>
            </a:extLst>
          </p:cNvPr>
          <p:cNvSpPr txBox="1"/>
          <p:nvPr/>
        </p:nvSpPr>
        <p:spPr>
          <a:xfrm>
            <a:off x="188640" y="128464"/>
            <a:ext cx="216024" cy="153888"/>
          </a:xfrm>
          <a:prstGeom prst="rect">
            <a:avLst/>
          </a:prstGeom>
          <a:noFill/>
        </p:spPr>
        <p:txBody>
          <a:bodyPr wrap="square" lIns="0" tIns="0" rIns="0" bIns="0" rtlCol="0">
            <a:spAutoFit/>
          </a:bodyPr>
          <a:lstStyle/>
          <a:p>
            <a:pPr algn="ctr"/>
            <a:r>
              <a:rPr lang="en-US" sz="1000" b="1" dirty="0">
                <a:latin typeface="Arial" pitchFamily="34" charset="0"/>
                <a:cs typeface="Arial" pitchFamily="34" charset="0"/>
              </a:rPr>
              <a:t>a</a:t>
            </a:r>
            <a:endParaRPr lang="x-none" sz="1000" b="1" dirty="0">
              <a:latin typeface="Arial" pitchFamily="34" charset="0"/>
              <a:cs typeface="Arial" pitchFamily="34" charset="0"/>
            </a:endParaRPr>
          </a:p>
        </p:txBody>
      </p:sp>
      <p:grpSp>
        <p:nvGrpSpPr>
          <p:cNvPr id="111" name="组合 110"/>
          <p:cNvGrpSpPr/>
          <p:nvPr/>
        </p:nvGrpSpPr>
        <p:grpSpPr>
          <a:xfrm>
            <a:off x="188640" y="2576736"/>
            <a:ext cx="6444426" cy="4644226"/>
            <a:chOff x="188640" y="2720752"/>
            <a:chExt cx="6444426" cy="4644226"/>
          </a:xfrm>
        </p:grpSpPr>
        <p:sp>
          <p:nvSpPr>
            <p:cNvPr id="7" name="TextBox 6">
              <a:extLst>
                <a:ext uri="{FF2B5EF4-FFF2-40B4-BE49-F238E27FC236}">
                  <a16:creationId xmlns:a16="http://schemas.microsoft.com/office/drawing/2014/main" xmlns="" id="{658015B9-B6D8-6C4F-AD52-EF0EDF26A0FE}"/>
                </a:ext>
              </a:extLst>
            </p:cNvPr>
            <p:cNvSpPr txBox="1"/>
            <p:nvPr/>
          </p:nvSpPr>
          <p:spPr>
            <a:xfrm>
              <a:off x="404664" y="2936776"/>
              <a:ext cx="5760640" cy="107722"/>
            </a:xfrm>
            <a:prstGeom prst="rect">
              <a:avLst/>
            </a:prstGeom>
            <a:noFill/>
          </p:spPr>
          <p:txBody>
            <a:bodyPr wrap="square" lIns="0" tIns="0" rIns="0" bIns="0" rtlCol="0">
              <a:spAutoFit/>
            </a:bodyPr>
            <a:lstStyle/>
            <a:p>
              <a:r>
                <a:rPr lang="en-US" sz="700" dirty="0">
                  <a:latin typeface="Arial" pitchFamily="34" charset="0"/>
                  <a:cs typeface="Arial" pitchFamily="34" charset="0"/>
                </a:rPr>
                <a:t>    </a:t>
              </a:r>
              <a:r>
                <a:rPr lang="en-US" sz="700" dirty="0" err="1">
                  <a:latin typeface="Arial" pitchFamily="34" charset="0"/>
                  <a:cs typeface="Arial" pitchFamily="34" charset="0"/>
                </a:rPr>
                <a:t>Bambu</a:t>
              </a:r>
              <a:r>
                <a:rPr lang="en-US" sz="700" dirty="0">
                  <a:latin typeface="Arial" pitchFamily="34" charset="0"/>
                  <a:cs typeface="Arial" pitchFamily="34" charset="0"/>
                </a:rPr>
                <a:t> -merge       </a:t>
              </a:r>
              <a:r>
                <a:rPr lang="en-US" sz="700" dirty="0" err="1">
                  <a:latin typeface="Arial" pitchFamily="34" charset="0"/>
                  <a:cs typeface="Arial" pitchFamily="34" charset="0"/>
                </a:rPr>
                <a:t>Bambu</a:t>
              </a:r>
              <a:r>
                <a:rPr lang="en-US" sz="700" dirty="0">
                  <a:latin typeface="Arial" pitchFamily="34" charset="0"/>
                  <a:cs typeface="Arial" pitchFamily="34" charset="0"/>
                </a:rPr>
                <a:t>-LR           FLAIR             FLAMES          </a:t>
              </a:r>
              <a:r>
                <a:rPr lang="en-US" sz="700" dirty="0" err="1">
                  <a:latin typeface="Arial" pitchFamily="34" charset="0"/>
                  <a:cs typeface="Arial" pitchFamily="34" charset="0"/>
                </a:rPr>
                <a:t>IsoQuant</a:t>
              </a:r>
              <a:r>
                <a:rPr lang="en-US" sz="700" dirty="0">
                  <a:latin typeface="Arial" pitchFamily="34" charset="0"/>
                  <a:cs typeface="Arial" pitchFamily="34" charset="0"/>
                </a:rPr>
                <a:t>           </a:t>
              </a:r>
              <a:r>
                <a:rPr lang="en-US" sz="700" dirty="0" err="1">
                  <a:latin typeface="Arial" pitchFamily="34" charset="0"/>
                  <a:cs typeface="Arial" pitchFamily="34" charset="0"/>
                </a:rPr>
                <a:t>IsoTools</a:t>
              </a:r>
              <a:r>
                <a:rPr lang="en-US" sz="700" dirty="0">
                  <a:latin typeface="Arial" pitchFamily="34" charset="0"/>
                  <a:cs typeface="Arial" pitchFamily="34" charset="0"/>
                </a:rPr>
                <a:t>            TALON           </a:t>
              </a:r>
              <a:r>
                <a:rPr lang="en-US" sz="700" dirty="0" err="1">
                  <a:latin typeface="Arial" pitchFamily="34" charset="0"/>
                  <a:cs typeface="Arial" pitchFamily="34" charset="0"/>
                </a:rPr>
                <a:t>NanoSim</a:t>
              </a:r>
              <a:r>
                <a:rPr lang="en-US" sz="700" dirty="0">
                  <a:latin typeface="Arial" pitchFamily="34" charset="0"/>
                  <a:cs typeface="Arial" pitchFamily="34" charset="0"/>
                </a:rPr>
                <a:t>             RSEM</a:t>
              </a:r>
              <a:endParaRPr lang="x-none" sz="700" dirty="0">
                <a:latin typeface="Arial" pitchFamily="34" charset="0"/>
                <a:cs typeface="Arial" pitchFamily="34" charset="0"/>
              </a:endParaRPr>
            </a:p>
          </p:txBody>
        </p:sp>
        <p:sp>
          <p:nvSpPr>
            <p:cNvPr id="8" name="TextBox 7">
              <a:extLst>
                <a:ext uri="{FF2B5EF4-FFF2-40B4-BE49-F238E27FC236}">
                  <a16:creationId xmlns:a16="http://schemas.microsoft.com/office/drawing/2014/main" xmlns="" id="{ECCA046D-70A9-3D4C-9D57-C97D86A2ABFF}"/>
                </a:ext>
              </a:extLst>
            </p:cNvPr>
            <p:cNvSpPr txBox="1"/>
            <p:nvPr/>
          </p:nvSpPr>
          <p:spPr>
            <a:xfrm rot="16200000">
              <a:off x="-1764651" y="5150875"/>
              <a:ext cx="4320481" cy="107722"/>
            </a:xfrm>
            <a:prstGeom prst="rect">
              <a:avLst/>
            </a:prstGeom>
            <a:noFill/>
          </p:spPr>
          <p:txBody>
            <a:bodyPr wrap="square" lIns="0" tIns="0" rIns="0" bIns="0" rtlCol="0">
              <a:spAutoFit/>
            </a:bodyPr>
            <a:lstStyle/>
            <a:p>
              <a:r>
                <a:rPr lang="en-GB" sz="700" dirty="0" err="1">
                  <a:latin typeface="Arial" pitchFamily="34" charset="0"/>
                  <a:cs typeface="Arial" pitchFamily="34" charset="0"/>
                </a:rPr>
                <a:t>cDNA-Illumina</a:t>
              </a:r>
              <a:r>
                <a:rPr lang="en-GB" sz="700" dirty="0">
                  <a:latin typeface="Arial" pitchFamily="34" charset="0"/>
                  <a:cs typeface="Arial" pitchFamily="34" charset="0"/>
                </a:rPr>
                <a:t>        </a:t>
              </a:r>
              <a:r>
                <a:rPr lang="en-GB" sz="700" dirty="0" err="1">
                  <a:latin typeface="Arial" pitchFamily="34" charset="0"/>
                  <a:cs typeface="Arial" pitchFamily="34" charset="0"/>
                </a:rPr>
                <a:t>cDNA-PacBio</a:t>
              </a:r>
              <a:r>
                <a:rPr lang="en-GB" sz="700" dirty="0">
                  <a:latin typeface="Arial" pitchFamily="34" charset="0"/>
                  <a:cs typeface="Arial" pitchFamily="34" charset="0"/>
                </a:rPr>
                <a:t>      </a:t>
              </a:r>
              <a:r>
                <a:rPr lang="en-GB" sz="700" dirty="0" err="1">
                  <a:latin typeface="Arial" pitchFamily="34" charset="0"/>
                  <a:cs typeface="Arial" pitchFamily="34" charset="0"/>
                </a:rPr>
                <a:t>dRNA</a:t>
              </a:r>
              <a:r>
                <a:rPr lang="en-GB" sz="700" dirty="0">
                  <a:latin typeface="Arial" pitchFamily="34" charset="0"/>
                  <a:cs typeface="Arial" pitchFamily="34" charset="0"/>
                </a:rPr>
                <a:t>-ONT         </a:t>
              </a:r>
              <a:r>
                <a:rPr lang="en-GB" sz="700" dirty="0" err="1">
                  <a:latin typeface="Arial" pitchFamily="34" charset="0"/>
                  <a:cs typeface="Arial" pitchFamily="34" charset="0"/>
                </a:rPr>
                <a:t>cDNA-Illumina</a:t>
              </a:r>
              <a:r>
                <a:rPr lang="en-GB" sz="700" dirty="0">
                  <a:latin typeface="Arial" pitchFamily="34" charset="0"/>
                  <a:cs typeface="Arial" pitchFamily="34" charset="0"/>
                </a:rPr>
                <a:t>   </a:t>
              </a:r>
              <a:r>
                <a:rPr lang="en-GB" sz="700" dirty="0" err="1">
                  <a:latin typeface="Arial" pitchFamily="34" charset="0"/>
                  <a:cs typeface="Arial" pitchFamily="34" charset="0"/>
                </a:rPr>
                <a:t>cDNA-PacBio</a:t>
              </a:r>
              <a:r>
                <a:rPr lang="en-GB" sz="700" dirty="0">
                  <a:latin typeface="Arial" pitchFamily="34" charset="0"/>
                  <a:cs typeface="Arial" pitchFamily="34" charset="0"/>
                </a:rPr>
                <a:t>       </a:t>
              </a:r>
              <a:r>
                <a:rPr lang="en-GB" sz="700" dirty="0" err="1">
                  <a:latin typeface="Arial" pitchFamily="34" charset="0"/>
                  <a:cs typeface="Arial" pitchFamily="34" charset="0"/>
                </a:rPr>
                <a:t>cDNA</a:t>
              </a:r>
              <a:r>
                <a:rPr lang="en-GB" sz="700" dirty="0">
                  <a:latin typeface="Arial" pitchFamily="34" charset="0"/>
                  <a:cs typeface="Arial" pitchFamily="34" charset="0"/>
                </a:rPr>
                <a:t>-ONT</a:t>
              </a:r>
            </a:p>
          </p:txBody>
        </p:sp>
        <p:cxnSp>
          <p:nvCxnSpPr>
            <p:cNvPr id="9" name="直接连接符 8"/>
            <p:cNvCxnSpPr/>
            <p:nvPr/>
          </p:nvCxnSpPr>
          <p:spPr>
            <a:xfrm>
              <a:off x="305435" y="3044498"/>
              <a:ext cx="0" cy="208823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801615" y="4034752"/>
              <a:ext cx="2088231"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Human simulation</a:t>
              </a:r>
            </a:p>
          </p:txBody>
        </p:sp>
        <p:cxnSp>
          <p:nvCxnSpPr>
            <p:cNvPr id="12" name="直接连接符 11"/>
            <p:cNvCxnSpPr/>
            <p:nvPr/>
          </p:nvCxnSpPr>
          <p:spPr>
            <a:xfrm>
              <a:off x="305435" y="5276746"/>
              <a:ext cx="0" cy="208823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792542" y="6267001"/>
              <a:ext cx="2088231"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Mouse simulation</a:t>
              </a:r>
            </a:p>
          </p:txBody>
        </p:sp>
        <p:pic>
          <p:nvPicPr>
            <p:cNvPr id="55" name="图片 54" descr="fig_simulation_scatter.tiff"/>
            <p:cNvPicPr>
              <a:picLocks noChangeAspect="1"/>
            </p:cNvPicPr>
            <p:nvPr/>
          </p:nvPicPr>
          <p:blipFill>
            <a:blip r:embed="rId2" cstate="print"/>
            <a:stretch>
              <a:fillRect/>
            </a:stretch>
          </p:blipFill>
          <p:spPr>
            <a:xfrm>
              <a:off x="548680" y="3116507"/>
              <a:ext cx="5641482" cy="4247205"/>
            </a:xfrm>
            <a:prstGeom prst="rect">
              <a:avLst/>
            </a:prstGeom>
          </p:spPr>
        </p:pic>
        <p:grpSp>
          <p:nvGrpSpPr>
            <p:cNvPr id="2" name="组合 22"/>
            <p:cNvGrpSpPr/>
            <p:nvPr/>
          </p:nvGrpSpPr>
          <p:grpSpPr>
            <a:xfrm>
              <a:off x="5589240" y="3296816"/>
              <a:ext cx="1043826" cy="1044405"/>
              <a:chOff x="5697542" y="2828474"/>
              <a:chExt cx="1043826" cy="1044405"/>
            </a:xfrm>
          </p:grpSpPr>
          <p:cxnSp>
            <p:nvCxnSpPr>
              <p:cNvPr id="58" name="直接箭头连接符 57"/>
              <p:cNvCxnSpPr/>
              <p:nvPr/>
            </p:nvCxnSpPr>
            <p:spPr>
              <a:xfrm>
                <a:off x="5949280" y="3504456"/>
                <a:ext cx="648072" cy="8384"/>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6021288" y="3008784"/>
                <a:ext cx="0" cy="576064"/>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xmlns="" id="{658015B9-B6D8-6C4F-AD52-EF0EDF26A0FE}"/>
                  </a:ext>
                </a:extLst>
              </p:cNvPr>
              <p:cNvSpPr txBox="1"/>
              <p:nvPr/>
            </p:nvSpPr>
            <p:spPr>
              <a:xfrm>
                <a:off x="5949280" y="3584848"/>
                <a:ext cx="720080" cy="107722"/>
              </a:xfrm>
              <a:prstGeom prst="rect">
                <a:avLst/>
              </a:prstGeom>
              <a:noFill/>
            </p:spPr>
            <p:txBody>
              <a:bodyPr wrap="square" lIns="0" tIns="0" rIns="0" bIns="0" rtlCol="0">
                <a:spAutoFit/>
              </a:bodyPr>
              <a:lstStyle/>
              <a:p>
                <a:r>
                  <a:rPr lang="en-US" sz="700" dirty="0">
                    <a:latin typeface="Arial" pitchFamily="34" charset="0"/>
                    <a:cs typeface="Arial" pitchFamily="34" charset="0"/>
                  </a:rPr>
                  <a:t>    0                10                </a:t>
                </a:r>
                <a:endParaRPr lang="x-none" sz="700" dirty="0">
                  <a:latin typeface="Arial" pitchFamily="34" charset="0"/>
                  <a:cs typeface="Arial" pitchFamily="34" charset="0"/>
                </a:endParaRPr>
              </a:p>
            </p:txBody>
          </p:sp>
          <p:sp>
            <p:nvSpPr>
              <p:cNvPr id="61" name="TextBox 60">
                <a:extLst>
                  <a:ext uri="{FF2B5EF4-FFF2-40B4-BE49-F238E27FC236}">
                    <a16:creationId xmlns:a16="http://schemas.microsoft.com/office/drawing/2014/main" xmlns="" id="{658015B9-B6D8-6C4F-AD52-EF0EDF26A0FE}"/>
                  </a:ext>
                </a:extLst>
              </p:cNvPr>
              <p:cNvSpPr txBox="1"/>
              <p:nvPr/>
            </p:nvSpPr>
            <p:spPr>
              <a:xfrm>
                <a:off x="5733256" y="3045078"/>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10</a:t>
                </a:r>
                <a:endParaRPr lang="x-none" sz="700" dirty="0">
                  <a:latin typeface="Arial" pitchFamily="34" charset="0"/>
                  <a:cs typeface="Arial" pitchFamily="34" charset="0"/>
                </a:endParaRPr>
              </a:p>
            </p:txBody>
          </p:sp>
          <p:sp>
            <p:nvSpPr>
              <p:cNvPr id="62" name="TextBox 61">
                <a:extLst>
                  <a:ext uri="{FF2B5EF4-FFF2-40B4-BE49-F238E27FC236}">
                    <a16:creationId xmlns:a16="http://schemas.microsoft.com/office/drawing/2014/main" xmlns="" id="{658015B9-B6D8-6C4F-AD52-EF0EDF26A0FE}"/>
                  </a:ext>
                </a:extLst>
              </p:cNvPr>
              <p:cNvSpPr txBox="1"/>
              <p:nvPr/>
            </p:nvSpPr>
            <p:spPr>
              <a:xfrm>
                <a:off x="5733256" y="3440832"/>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0</a:t>
                </a:r>
                <a:endParaRPr lang="x-none" sz="700" dirty="0">
                  <a:latin typeface="Arial" pitchFamily="34" charset="0"/>
                  <a:cs typeface="Arial" pitchFamily="34" charset="0"/>
                </a:endParaRPr>
              </a:p>
            </p:txBody>
          </p:sp>
          <p:sp>
            <p:nvSpPr>
              <p:cNvPr id="63" name="TextBox 62">
                <a:extLst>
                  <a:ext uri="{FF2B5EF4-FFF2-40B4-BE49-F238E27FC236}">
                    <a16:creationId xmlns:a16="http://schemas.microsoft.com/office/drawing/2014/main" xmlns="" id="{658015B9-B6D8-6C4F-AD52-EF0EDF26A0FE}"/>
                  </a:ext>
                </a:extLst>
              </p:cNvPr>
              <p:cNvSpPr txBox="1"/>
              <p:nvPr/>
            </p:nvSpPr>
            <p:spPr>
              <a:xfrm>
                <a:off x="5733256" y="3693150"/>
                <a:ext cx="1008112" cy="107722"/>
              </a:xfrm>
              <a:prstGeom prst="rect">
                <a:avLst/>
              </a:prstGeom>
              <a:noFill/>
            </p:spPr>
            <p:txBody>
              <a:bodyPr wrap="square" lIns="0" tIns="0" rIns="0" bIns="0" rtlCol="0">
                <a:spAutoFit/>
              </a:bodyPr>
              <a:lstStyle/>
              <a:p>
                <a:pPr algn="ctr"/>
                <a:r>
                  <a:rPr lang="en-US" altLang="zh-CN" sz="700" dirty="0">
                    <a:latin typeface="Arial" pitchFamily="34" charset="0"/>
                    <a:cs typeface="Arial" pitchFamily="34" charset="0"/>
                  </a:rPr>
                  <a:t>Log2(TrueTPM-1)</a:t>
                </a:r>
                <a:endParaRPr lang="x-none" altLang="zh-CN" sz="700" dirty="0">
                  <a:latin typeface="Arial" pitchFamily="34" charset="0"/>
                  <a:cs typeface="Arial" pitchFamily="34" charset="0"/>
                </a:endParaRPr>
              </a:p>
            </p:txBody>
          </p:sp>
          <p:sp>
            <p:nvSpPr>
              <p:cNvPr id="64" name="TextBox 63">
                <a:extLst>
                  <a:ext uri="{FF2B5EF4-FFF2-40B4-BE49-F238E27FC236}">
                    <a16:creationId xmlns:a16="http://schemas.microsoft.com/office/drawing/2014/main" xmlns="" id="{658015B9-B6D8-6C4F-AD52-EF0EDF26A0FE}"/>
                  </a:ext>
                </a:extLst>
              </p:cNvPr>
              <p:cNvSpPr txBox="1"/>
              <p:nvPr/>
            </p:nvSpPr>
            <p:spPr>
              <a:xfrm rot="16200000">
                <a:off x="5229200" y="3296816"/>
                <a:ext cx="1044405" cy="107722"/>
              </a:xfrm>
              <a:prstGeom prst="rect">
                <a:avLst/>
              </a:prstGeom>
              <a:noFill/>
            </p:spPr>
            <p:txBody>
              <a:bodyPr wrap="square" lIns="0" tIns="0" rIns="0" bIns="0" rtlCol="0">
                <a:spAutoFit/>
              </a:bodyPr>
              <a:lstStyle/>
              <a:p>
                <a:pPr algn="ctr"/>
                <a:r>
                  <a:rPr lang="en-US" sz="700" dirty="0">
                    <a:latin typeface="Arial" pitchFamily="34" charset="0"/>
                    <a:cs typeface="Arial" pitchFamily="34" charset="0"/>
                  </a:rPr>
                  <a:t>Log2(Estimated TPM-1)</a:t>
                </a:r>
                <a:endParaRPr lang="x-none" sz="700" dirty="0">
                  <a:latin typeface="Arial" pitchFamily="34" charset="0"/>
                  <a:cs typeface="Arial" pitchFamily="34" charset="0"/>
                </a:endParaRPr>
              </a:p>
            </p:txBody>
          </p:sp>
        </p:grpSp>
        <p:sp>
          <p:nvSpPr>
            <p:cNvPr id="89" name="TextBox 88">
              <a:extLst>
                <a:ext uri="{FF2B5EF4-FFF2-40B4-BE49-F238E27FC236}">
                  <a16:creationId xmlns:a16="http://schemas.microsoft.com/office/drawing/2014/main" xmlns="" id="{658015B9-B6D8-6C4F-AD52-EF0EDF26A0FE}"/>
                </a:ext>
              </a:extLst>
            </p:cNvPr>
            <p:cNvSpPr txBox="1"/>
            <p:nvPr/>
          </p:nvSpPr>
          <p:spPr>
            <a:xfrm>
              <a:off x="188640" y="2720752"/>
              <a:ext cx="216024" cy="153888"/>
            </a:xfrm>
            <a:prstGeom prst="rect">
              <a:avLst/>
            </a:prstGeom>
            <a:noFill/>
          </p:spPr>
          <p:txBody>
            <a:bodyPr wrap="square" lIns="0" tIns="0" rIns="0" bIns="0" rtlCol="0">
              <a:spAutoFit/>
            </a:bodyPr>
            <a:lstStyle/>
            <a:p>
              <a:pPr algn="ctr"/>
              <a:r>
                <a:rPr lang="en-US" sz="1000" b="1" dirty="0">
                  <a:latin typeface="Arial" pitchFamily="34" charset="0"/>
                  <a:cs typeface="Arial" pitchFamily="34" charset="0"/>
                </a:rPr>
                <a:t>c</a:t>
              </a:r>
              <a:endParaRPr lang="x-none" sz="1000" b="1" dirty="0">
                <a:latin typeface="Arial" pitchFamily="34" charset="0"/>
                <a:cs typeface="Arial" pitchFamily="34" charset="0"/>
              </a:endParaRPr>
            </a:p>
          </p:txBody>
        </p:sp>
      </p:grpSp>
      <p:sp>
        <p:nvSpPr>
          <p:cNvPr id="53" name="TextBox 52">
            <a:extLst>
              <a:ext uri="{FF2B5EF4-FFF2-40B4-BE49-F238E27FC236}">
                <a16:creationId xmlns:a16="http://schemas.microsoft.com/office/drawing/2014/main" xmlns="" id="{ECCA046D-70A9-3D4C-9D57-C97D86A2ABFF}"/>
              </a:ext>
            </a:extLst>
          </p:cNvPr>
          <p:cNvSpPr txBox="1"/>
          <p:nvPr/>
        </p:nvSpPr>
        <p:spPr>
          <a:xfrm rot="18622249">
            <a:off x="538182" y="2237432"/>
            <a:ext cx="360040" cy="138914"/>
          </a:xfrm>
          <a:prstGeom prst="rect">
            <a:avLst/>
          </a:prstGeom>
          <a:noFill/>
        </p:spPr>
        <p:txBody>
          <a:bodyPr wrap="square" lIns="0" tIns="0" rIns="0" bIns="0" rtlCol="0">
            <a:spAutoFit/>
          </a:bodyPr>
          <a:lstStyle/>
          <a:p>
            <a:pPr algn="r"/>
            <a:r>
              <a:rPr lang="en-GB" sz="700" dirty="0">
                <a:latin typeface="Arial" pitchFamily="34" charset="0"/>
                <a:cs typeface="Arial" pitchFamily="34" charset="0"/>
              </a:rPr>
              <a:t>B</a:t>
            </a:r>
            <a:r>
              <a:rPr lang="en-US" altLang="zh-CN" sz="700" dirty="0" err="1">
                <a:latin typeface="Arial" pitchFamily="34" charset="0"/>
                <a:cs typeface="Arial" pitchFamily="34" charset="0"/>
              </a:rPr>
              <a:t>ambu</a:t>
            </a:r>
            <a:endParaRPr lang="en-GB" sz="700" dirty="0">
              <a:latin typeface="Arial" pitchFamily="34" charset="0"/>
              <a:cs typeface="Arial" pitchFamily="34" charset="0"/>
            </a:endParaRPr>
          </a:p>
        </p:txBody>
      </p:sp>
      <p:sp>
        <p:nvSpPr>
          <p:cNvPr id="56" name="TextBox 55">
            <a:extLst>
              <a:ext uri="{FF2B5EF4-FFF2-40B4-BE49-F238E27FC236}">
                <a16:creationId xmlns:a16="http://schemas.microsoft.com/office/drawing/2014/main" xmlns="" id="{ECCA046D-70A9-3D4C-9D57-C97D86A2ABFF}"/>
              </a:ext>
            </a:extLst>
          </p:cNvPr>
          <p:cNvSpPr txBox="1"/>
          <p:nvPr/>
        </p:nvSpPr>
        <p:spPr>
          <a:xfrm rot="18622249">
            <a:off x="826214" y="2242926"/>
            <a:ext cx="36004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FLAIR</a:t>
            </a:r>
            <a:endParaRPr lang="en-GB" sz="700" dirty="0">
              <a:latin typeface="Arial" pitchFamily="34" charset="0"/>
              <a:cs typeface="Arial" pitchFamily="34" charset="0"/>
            </a:endParaRPr>
          </a:p>
        </p:txBody>
      </p:sp>
      <p:sp>
        <p:nvSpPr>
          <p:cNvPr id="66" name="TextBox 65">
            <a:extLst>
              <a:ext uri="{FF2B5EF4-FFF2-40B4-BE49-F238E27FC236}">
                <a16:creationId xmlns:a16="http://schemas.microsoft.com/office/drawing/2014/main" xmlns="" id="{ECCA046D-70A9-3D4C-9D57-C97D86A2ABFF}"/>
              </a:ext>
            </a:extLst>
          </p:cNvPr>
          <p:cNvSpPr txBox="1"/>
          <p:nvPr/>
        </p:nvSpPr>
        <p:spPr>
          <a:xfrm rot="18622249">
            <a:off x="1075116" y="2242926"/>
            <a:ext cx="36004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FLAMES</a:t>
            </a:r>
            <a:endParaRPr lang="en-GB" sz="700" dirty="0">
              <a:latin typeface="Arial" pitchFamily="34" charset="0"/>
              <a:cs typeface="Arial" pitchFamily="34" charset="0"/>
            </a:endParaRPr>
          </a:p>
        </p:txBody>
      </p:sp>
      <p:sp>
        <p:nvSpPr>
          <p:cNvPr id="68" name="TextBox 67">
            <a:extLst>
              <a:ext uri="{FF2B5EF4-FFF2-40B4-BE49-F238E27FC236}">
                <a16:creationId xmlns:a16="http://schemas.microsoft.com/office/drawing/2014/main" xmlns="" id="{ECCA046D-70A9-3D4C-9D57-C97D86A2ABFF}"/>
              </a:ext>
            </a:extLst>
          </p:cNvPr>
          <p:cNvSpPr txBox="1"/>
          <p:nvPr/>
        </p:nvSpPr>
        <p:spPr>
          <a:xfrm rot="18622249">
            <a:off x="1219375" y="2288706"/>
            <a:ext cx="48022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IsoQuant</a:t>
            </a:r>
            <a:endParaRPr lang="en-GB" sz="700" dirty="0">
              <a:latin typeface="Arial" pitchFamily="34" charset="0"/>
              <a:cs typeface="Arial" pitchFamily="34" charset="0"/>
            </a:endParaRPr>
          </a:p>
        </p:txBody>
      </p:sp>
      <p:sp>
        <p:nvSpPr>
          <p:cNvPr id="69" name="TextBox 68">
            <a:extLst>
              <a:ext uri="{FF2B5EF4-FFF2-40B4-BE49-F238E27FC236}">
                <a16:creationId xmlns:a16="http://schemas.microsoft.com/office/drawing/2014/main" xmlns="" id="{ECCA046D-70A9-3D4C-9D57-C97D86A2ABFF}"/>
              </a:ext>
            </a:extLst>
          </p:cNvPr>
          <p:cNvSpPr txBox="1"/>
          <p:nvPr/>
        </p:nvSpPr>
        <p:spPr>
          <a:xfrm rot="18622249">
            <a:off x="1480160" y="2288706"/>
            <a:ext cx="48022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IsoTools</a:t>
            </a:r>
            <a:endParaRPr lang="en-GB" sz="700" dirty="0">
              <a:latin typeface="Arial" pitchFamily="34" charset="0"/>
              <a:cs typeface="Arial" pitchFamily="34" charset="0"/>
            </a:endParaRPr>
          </a:p>
        </p:txBody>
      </p:sp>
      <p:sp>
        <p:nvSpPr>
          <p:cNvPr id="70" name="TextBox 69">
            <a:extLst>
              <a:ext uri="{FF2B5EF4-FFF2-40B4-BE49-F238E27FC236}">
                <a16:creationId xmlns:a16="http://schemas.microsoft.com/office/drawing/2014/main" xmlns="" id="{ECCA046D-70A9-3D4C-9D57-C97D86A2ABFF}"/>
              </a:ext>
            </a:extLst>
          </p:cNvPr>
          <p:cNvSpPr txBox="1"/>
          <p:nvPr/>
        </p:nvSpPr>
        <p:spPr>
          <a:xfrm rot="18622249">
            <a:off x="1729268" y="2288706"/>
            <a:ext cx="48022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TALON</a:t>
            </a:r>
            <a:endParaRPr lang="en-GB" sz="700" dirty="0">
              <a:latin typeface="Arial" pitchFamily="34" charset="0"/>
              <a:cs typeface="Arial" pitchFamily="34" charset="0"/>
            </a:endParaRPr>
          </a:p>
        </p:txBody>
      </p:sp>
      <p:sp>
        <p:nvSpPr>
          <p:cNvPr id="71" name="TextBox 70">
            <a:extLst>
              <a:ext uri="{FF2B5EF4-FFF2-40B4-BE49-F238E27FC236}">
                <a16:creationId xmlns:a16="http://schemas.microsoft.com/office/drawing/2014/main" xmlns="" id="{ECCA046D-70A9-3D4C-9D57-C97D86A2ABFF}"/>
              </a:ext>
            </a:extLst>
          </p:cNvPr>
          <p:cNvSpPr txBox="1"/>
          <p:nvPr/>
        </p:nvSpPr>
        <p:spPr>
          <a:xfrm rot="18622249">
            <a:off x="2017300" y="2288706"/>
            <a:ext cx="480220" cy="107722"/>
          </a:xfrm>
          <a:prstGeom prst="rect">
            <a:avLst/>
          </a:prstGeom>
          <a:noFill/>
        </p:spPr>
        <p:txBody>
          <a:bodyPr wrap="square" lIns="0" tIns="0" rIns="0" bIns="0" rtlCol="0">
            <a:spAutoFit/>
          </a:bodyPr>
          <a:lstStyle/>
          <a:p>
            <a:pPr algn="r"/>
            <a:r>
              <a:rPr lang="en-US" sz="700" dirty="0" err="1">
                <a:latin typeface="Arial" pitchFamily="34" charset="0"/>
                <a:cs typeface="Arial" pitchFamily="34" charset="0"/>
              </a:rPr>
              <a:t>NanoSim</a:t>
            </a:r>
            <a:endParaRPr lang="en-GB" sz="700" dirty="0">
              <a:latin typeface="Arial" pitchFamily="34" charset="0"/>
              <a:cs typeface="Arial" pitchFamily="34" charset="0"/>
            </a:endParaRPr>
          </a:p>
        </p:txBody>
      </p:sp>
      <p:sp>
        <p:nvSpPr>
          <p:cNvPr id="72" name="TextBox 71">
            <a:extLst>
              <a:ext uri="{FF2B5EF4-FFF2-40B4-BE49-F238E27FC236}">
                <a16:creationId xmlns:a16="http://schemas.microsoft.com/office/drawing/2014/main" xmlns="" id="{ECCA046D-70A9-3D4C-9D57-C97D86A2ABFF}"/>
              </a:ext>
            </a:extLst>
          </p:cNvPr>
          <p:cNvSpPr txBox="1"/>
          <p:nvPr/>
        </p:nvSpPr>
        <p:spPr>
          <a:xfrm rot="18622249">
            <a:off x="2272248" y="2288706"/>
            <a:ext cx="480220"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RSEM</a:t>
            </a:r>
            <a:endParaRPr lang="en-GB" sz="700" dirty="0">
              <a:latin typeface="Arial" pitchFamily="34" charset="0"/>
              <a:cs typeface="Arial" pitchFamily="34" charset="0"/>
            </a:endParaRPr>
          </a:p>
        </p:txBody>
      </p:sp>
      <p:sp>
        <p:nvSpPr>
          <p:cNvPr id="73" name="TextBox 72">
            <a:extLst>
              <a:ext uri="{FF2B5EF4-FFF2-40B4-BE49-F238E27FC236}">
                <a16:creationId xmlns:a16="http://schemas.microsoft.com/office/drawing/2014/main" xmlns="" id="{ECCA046D-70A9-3D4C-9D57-C97D86A2ABFF}"/>
              </a:ext>
            </a:extLst>
          </p:cNvPr>
          <p:cNvSpPr txBox="1"/>
          <p:nvPr/>
        </p:nvSpPr>
        <p:spPr>
          <a:xfrm rot="18622249">
            <a:off x="2540205" y="2346580"/>
            <a:ext cx="632145"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cDNA-PacBio</a:t>
            </a:r>
            <a:endParaRPr lang="en-GB" altLang="zh-CN" sz="700" dirty="0">
              <a:latin typeface="Arial" pitchFamily="34" charset="0"/>
              <a:cs typeface="Arial" pitchFamily="34" charset="0"/>
            </a:endParaRPr>
          </a:p>
        </p:txBody>
      </p:sp>
      <p:sp>
        <p:nvSpPr>
          <p:cNvPr id="74" name="TextBox 73">
            <a:extLst>
              <a:ext uri="{FF2B5EF4-FFF2-40B4-BE49-F238E27FC236}">
                <a16:creationId xmlns:a16="http://schemas.microsoft.com/office/drawing/2014/main" xmlns="" id="{ECCA046D-70A9-3D4C-9D57-C97D86A2ABFF}"/>
              </a:ext>
            </a:extLst>
          </p:cNvPr>
          <p:cNvSpPr txBox="1"/>
          <p:nvPr/>
        </p:nvSpPr>
        <p:spPr>
          <a:xfrm rot="18622249">
            <a:off x="2854637" y="2346580"/>
            <a:ext cx="632145"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cDNA</a:t>
            </a:r>
            <a:r>
              <a:rPr lang="en-US" altLang="zh-CN" sz="700" dirty="0">
                <a:latin typeface="Arial" pitchFamily="34" charset="0"/>
                <a:cs typeface="Arial" pitchFamily="34" charset="0"/>
              </a:rPr>
              <a:t>-ONT</a:t>
            </a:r>
            <a:endParaRPr lang="en-GB" altLang="zh-CN" sz="700" dirty="0">
              <a:latin typeface="Arial" pitchFamily="34" charset="0"/>
              <a:cs typeface="Arial" pitchFamily="34" charset="0"/>
            </a:endParaRPr>
          </a:p>
        </p:txBody>
      </p:sp>
      <p:sp>
        <p:nvSpPr>
          <p:cNvPr id="75" name="TextBox 74">
            <a:extLst>
              <a:ext uri="{FF2B5EF4-FFF2-40B4-BE49-F238E27FC236}">
                <a16:creationId xmlns:a16="http://schemas.microsoft.com/office/drawing/2014/main" xmlns="" id="{ECCA046D-70A9-3D4C-9D57-C97D86A2ABFF}"/>
              </a:ext>
            </a:extLst>
          </p:cNvPr>
          <p:cNvSpPr txBox="1"/>
          <p:nvPr/>
        </p:nvSpPr>
        <p:spPr>
          <a:xfrm rot="18622249">
            <a:off x="3083186" y="2346580"/>
            <a:ext cx="632145"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dRNA</a:t>
            </a:r>
            <a:r>
              <a:rPr lang="en-US" altLang="zh-CN" sz="700" dirty="0">
                <a:latin typeface="Arial" pitchFamily="34" charset="0"/>
                <a:cs typeface="Arial" pitchFamily="34" charset="0"/>
              </a:rPr>
              <a:t>-ONT</a:t>
            </a:r>
            <a:endParaRPr lang="en-GB" altLang="zh-CN" sz="700" dirty="0">
              <a:latin typeface="Arial" pitchFamily="34" charset="0"/>
              <a:cs typeface="Arial" pitchFamily="34" charset="0"/>
            </a:endParaRPr>
          </a:p>
        </p:txBody>
      </p:sp>
      <p:sp>
        <p:nvSpPr>
          <p:cNvPr id="81" name="TextBox 80">
            <a:extLst>
              <a:ext uri="{FF2B5EF4-FFF2-40B4-BE49-F238E27FC236}">
                <a16:creationId xmlns:a16="http://schemas.microsoft.com/office/drawing/2014/main" xmlns="" id="{ECCA046D-70A9-3D4C-9D57-C97D86A2ABFF}"/>
              </a:ext>
            </a:extLst>
          </p:cNvPr>
          <p:cNvSpPr txBox="1"/>
          <p:nvPr/>
        </p:nvSpPr>
        <p:spPr>
          <a:xfrm rot="18622249">
            <a:off x="4077925" y="2348413"/>
            <a:ext cx="636957" cy="107722"/>
          </a:xfrm>
          <a:prstGeom prst="rect">
            <a:avLst/>
          </a:prstGeom>
          <a:noFill/>
        </p:spPr>
        <p:txBody>
          <a:bodyPr wrap="square" lIns="0" tIns="0" rIns="0" bIns="0" rtlCol="0">
            <a:spAutoFit/>
          </a:bodyPr>
          <a:lstStyle/>
          <a:p>
            <a:pPr algn="r"/>
            <a:r>
              <a:rPr lang="en-US" altLang="zh-CN" sz="700" dirty="0" err="1">
                <a:latin typeface="Arial" pitchFamily="34" charset="0"/>
                <a:cs typeface="Arial" pitchFamily="34" charset="0"/>
              </a:rPr>
              <a:t>cDNA-Ilumina</a:t>
            </a:r>
            <a:endParaRPr lang="en-GB" altLang="zh-CN" sz="700" dirty="0">
              <a:latin typeface="Arial" pitchFamily="34" charset="0"/>
              <a:cs typeface="Arial" pitchFamily="34" charset="0"/>
            </a:endParaRPr>
          </a:p>
        </p:txBody>
      </p:sp>
      <p:sp>
        <p:nvSpPr>
          <p:cNvPr id="83" name="TextBox 3">
            <a:extLst>
              <a:ext uri="{FF2B5EF4-FFF2-40B4-BE49-F238E27FC236}">
                <a16:creationId xmlns:a16="http://schemas.microsoft.com/office/drawing/2014/main" xmlns="" id="{658015B9-B6D8-6C4F-AD52-EF0EDF26A0FE}"/>
              </a:ext>
            </a:extLst>
          </p:cNvPr>
          <p:cNvSpPr txBox="1"/>
          <p:nvPr/>
        </p:nvSpPr>
        <p:spPr>
          <a:xfrm>
            <a:off x="404664" y="2017026"/>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0.1</a:t>
            </a:r>
            <a:endParaRPr lang="x-none" sz="700" dirty="0">
              <a:latin typeface="Arial" pitchFamily="34" charset="0"/>
              <a:cs typeface="Arial" pitchFamily="34" charset="0"/>
            </a:endParaRPr>
          </a:p>
        </p:txBody>
      </p:sp>
      <p:sp>
        <p:nvSpPr>
          <p:cNvPr id="84" name="TextBox 3">
            <a:extLst>
              <a:ext uri="{FF2B5EF4-FFF2-40B4-BE49-F238E27FC236}">
                <a16:creationId xmlns:a16="http://schemas.microsoft.com/office/drawing/2014/main" xmlns="" id="{658015B9-B6D8-6C4F-AD52-EF0EDF26A0FE}"/>
              </a:ext>
            </a:extLst>
          </p:cNvPr>
          <p:cNvSpPr txBox="1"/>
          <p:nvPr/>
        </p:nvSpPr>
        <p:spPr>
          <a:xfrm>
            <a:off x="404664" y="1476676"/>
            <a:ext cx="216024" cy="107722"/>
          </a:xfrm>
          <a:prstGeom prst="rect">
            <a:avLst/>
          </a:prstGeom>
          <a:noFill/>
        </p:spPr>
        <p:txBody>
          <a:bodyPr wrap="square" lIns="0" tIns="0" rIns="0" bIns="0" rtlCol="0">
            <a:spAutoFit/>
          </a:bodyPr>
          <a:lstStyle/>
          <a:p>
            <a:pPr algn="r"/>
            <a:r>
              <a:rPr lang="en-US" sz="700" dirty="0">
                <a:latin typeface="Arial" pitchFamily="34" charset="0"/>
                <a:cs typeface="Arial" pitchFamily="34" charset="0"/>
              </a:rPr>
              <a:t>1.2</a:t>
            </a:r>
            <a:endParaRPr lang="x-none" sz="700" dirty="0">
              <a:latin typeface="Arial" pitchFamily="34" charset="0"/>
              <a:cs typeface="Arial" pitchFamily="34" charset="0"/>
            </a:endParaRPr>
          </a:p>
        </p:txBody>
      </p:sp>
      <p:sp>
        <p:nvSpPr>
          <p:cNvPr id="86" name="TextBox 85">
            <a:extLst>
              <a:ext uri="{FF2B5EF4-FFF2-40B4-BE49-F238E27FC236}">
                <a16:creationId xmlns:a16="http://schemas.microsoft.com/office/drawing/2014/main" xmlns="" id="{ECCA046D-70A9-3D4C-9D57-C97D86A2ABFF}"/>
              </a:ext>
            </a:extLst>
          </p:cNvPr>
          <p:cNvSpPr txBox="1"/>
          <p:nvPr/>
        </p:nvSpPr>
        <p:spPr>
          <a:xfrm rot="16200000">
            <a:off x="152636" y="1746851"/>
            <a:ext cx="648072" cy="107722"/>
          </a:xfrm>
          <a:prstGeom prst="rect">
            <a:avLst/>
          </a:prstGeom>
          <a:noFill/>
        </p:spPr>
        <p:txBody>
          <a:bodyPr wrap="square" lIns="0" tIns="0" rIns="0" bIns="0" rtlCol="0">
            <a:spAutoFit/>
          </a:bodyPr>
          <a:lstStyle/>
          <a:p>
            <a:pPr algn="ctr"/>
            <a:r>
              <a:rPr lang="en-GB" sz="700" dirty="0">
                <a:latin typeface="Arial" pitchFamily="34" charset="0"/>
                <a:cs typeface="Arial" pitchFamily="34" charset="0"/>
              </a:rPr>
              <a:t>NRMSE</a:t>
            </a:r>
          </a:p>
        </p:txBody>
      </p:sp>
      <p:sp>
        <p:nvSpPr>
          <p:cNvPr id="87" name="TextBox 86">
            <a:extLst>
              <a:ext uri="{FF2B5EF4-FFF2-40B4-BE49-F238E27FC236}">
                <a16:creationId xmlns:a16="http://schemas.microsoft.com/office/drawing/2014/main" xmlns="" id="{658015B9-B6D8-6C4F-AD52-EF0EDF26A0FE}"/>
              </a:ext>
            </a:extLst>
          </p:cNvPr>
          <p:cNvSpPr txBox="1"/>
          <p:nvPr/>
        </p:nvSpPr>
        <p:spPr>
          <a:xfrm>
            <a:off x="692696" y="1332660"/>
            <a:ext cx="2016224" cy="107722"/>
          </a:xfrm>
          <a:prstGeom prst="rect">
            <a:avLst/>
          </a:prstGeom>
          <a:noFill/>
        </p:spPr>
        <p:txBody>
          <a:bodyPr wrap="square" lIns="0" tIns="0" rIns="0" bIns="0" rtlCol="0">
            <a:spAutoFit/>
          </a:bodyPr>
          <a:lstStyle/>
          <a:p>
            <a:pPr algn="ctr"/>
            <a:r>
              <a:rPr lang="en-US" sz="700" b="1" dirty="0">
                <a:latin typeface="Arial" pitchFamily="34" charset="0"/>
                <a:cs typeface="Arial" pitchFamily="34" charset="0"/>
              </a:rPr>
              <a:t>Quantification tools</a:t>
            </a:r>
            <a:endParaRPr lang="x-none" sz="700" b="1" dirty="0">
              <a:latin typeface="Arial" pitchFamily="34" charset="0"/>
              <a:cs typeface="Arial" pitchFamily="34" charset="0"/>
            </a:endParaRPr>
          </a:p>
        </p:txBody>
      </p:sp>
      <p:sp>
        <p:nvSpPr>
          <p:cNvPr id="88" name="TextBox 87">
            <a:extLst>
              <a:ext uri="{FF2B5EF4-FFF2-40B4-BE49-F238E27FC236}">
                <a16:creationId xmlns:a16="http://schemas.microsoft.com/office/drawing/2014/main" xmlns="" id="{658015B9-B6D8-6C4F-AD52-EF0EDF26A0FE}"/>
              </a:ext>
            </a:extLst>
          </p:cNvPr>
          <p:cNvSpPr txBox="1"/>
          <p:nvPr/>
        </p:nvSpPr>
        <p:spPr>
          <a:xfrm>
            <a:off x="2852936" y="1332660"/>
            <a:ext cx="1872208" cy="107722"/>
          </a:xfrm>
          <a:prstGeom prst="rect">
            <a:avLst/>
          </a:prstGeom>
          <a:noFill/>
        </p:spPr>
        <p:txBody>
          <a:bodyPr wrap="square" lIns="0" tIns="0" rIns="0" bIns="0" rtlCol="0">
            <a:spAutoFit/>
          </a:bodyPr>
          <a:lstStyle/>
          <a:p>
            <a:pPr algn="ctr"/>
            <a:r>
              <a:rPr lang="en-US" sz="700" b="1" dirty="0">
                <a:latin typeface="Arial" pitchFamily="34" charset="0"/>
                <a:cs typeface="Arial" pitchFamily="34" charset="0"/>
              </a:rPr>
              <a:t>Protocols-Platforms</a:t>
            </a:r>
            <a:endParaRPr lang="x-none" sz="700" b="1" dirty="0">
              <a:latin typeface="Arial" pitchFamily="34" charset="0"/>
              <a:cs typeface="Arial" pitchFamily="34" charset="0"/>
            </a:endParaRPr>
          </a:p>
        </p:txBody>
      </p:sp>
      <p:pic>
        <p:nvPicPr>
          <p:cNvPr id="50" name="图片 49" descr="fig_SIRV_simulation_data_AI_4.emf"/>
          <p:cNvPicPr>
            <a:picLocks/>
          </p:cNvPicPr>
          <p:nvPr/>
        </p:nvPicPr>
        <p:blipFill>
          <a:blip r:embed="rId3" cstate="print"/>
          <a:srcRect l="-1" t="80438" r="-3345" b="10576"/>
          <a:stretch>
            <a:fillRect/>
          </a:stretch>
        </p:blipFill>
        <p:spPr>
          <a:xfrm>
            <a:off x="637200" y="1458000"/>
            <a:ext cx="4249960" cy="720080"/>
          </a:xfrm>
          <a:prstGeom prst="rect">
            <a:avLst/>
          </a:prstGeom>
        </p:spPr>
      </p:pic>
      <p:sp>
        <p:nvSpPr>
          <p:cNvPr id="103" name="TextBox 102">
            <a:extLst>
              <a:ext uri="{FF2B5EF4-FFF2-40B4-BE49-F238E27FC236}">
                <a16:creationId xmlns:a16="http://schemas.microsoft.com/office/drawing/2014/main" xmlns="" id="{658015B9-B6D8-6C4F-AD52-EF0EDF26A0FE}"/>
              </a:ext>
            </a:extLst>
          </p:cNvPr>
          <p:cNvSpPr txBox="1"/>
          <p:nvPr/>
        </p:nvSpPr>
        <p:spPr>
          <a:xfrm>
            <a:off x="188640" y="1208584"/>
            <a:ext cx="216024" cy="153888"/>
          </a:xfrm>
          <a:prstGeom prst="rect">
            <a:avLst/>
          </a:prstGeom>
          <a:noFill/>
        </p:spPr>
        <p:txBody>
          <a:bodyPr wrap="square" lIns="0" tIns="0" rIns="0" bIns="0" rtlCol="0">
            <a:spAutoFit/>
          </a:bodyPr>
          <a:lstStyle/>
          <a:p>
            <a:pPr algn="ctr"/>
            <a:r>
              <a:rPr lang="en-US" sz="1000" b="1" dirty="0">
                <a:latin typeface="Arial" pitchFamily="34" charset="0"/>
                <a:cs typeface="Arial" pitchFamily="34" charset="0"/>
              </a:rPr>
              <a:t>b</a:t>
            </a:r>
            <a:endParaRPr lang="x-none" sz="1000" b="1" dirty="0">
              <a:latin typeface="Arial" pitchFamily="34" charset="0"/>
              <a:cs typeface="Arial" pitchFamily="34" charset="0"/>
            </a:endParaRPr>
          </a:p>
        </p:txBody>
      </p:sp>
      <p:grpSp>
        <p:nvGrpSpPr>
          <p:cNvPr id="110" name="组合 109"/>
          <p:cNvGrpSpPr/>
          <p:nvPr/>
        </p:nvGrpSpPr>
        <p:grpSpPr>
          <a:xfrm>
            <a:off x="4941168" y="1476676"/>
            <a:ext cx="1764183" cy="704502"/>
            <a:chOff x="4941168" y="1476676"/>
            <a:chExt cx="1764183" cy="704502"/>
          </a:xfrm>
        </p:grpSpPr>
        <p:sp>
          <p:nvSpPr>
            <p:cNvPr id="93" name="TextBox 92"/>
            <p:cNvSpPr txBox="1"/>
            <p:nvPr/>
          </p:nvSpPr>
          <p:spPr>
            <a:xfrm>
              <a:off x="4967888" y="1476676"/>
              <a:ext cx="836712" cy="100605"/>
            </a:xfrm>
            <a:prstGeom prst="rect">
              <a:avLst/>
            </a:prstGeom>
            <a:noFill/>
          </p:spPr>
          <p:txBody>
            <a:bodyPr wrap="square" lIns="0" tIns="0" rIns="0" bIns="0" rtlCol="0">
              <a:spAutoFit/>
            </a:bodyPr>
            <a:lstStyle/>
            <a:p>
              <a:pPr>
                <a:lnSpc>
                  <a:spcPct val="120000"/>
                </a:lnSpc>
              </a:pPr>
              <a:r>
                <a:rPr lang="en-US" altLang="zh-CN" sz="600" b="1" dirty="0">
                  <a:latin typeface="Arial" pitchFamily="34" charset="0"/>
                  <a:cs typeface="Arial" pitchFamily="34" charset="0"/>
                </a:rPr>
                <a:t>Protocols-Platforms</a:t>
              </a:r>
              <a:endParaRPr lang="zh-CN" altLang="en-US" sz="600" b="1" dirty="0">
                <a:latin typeface="Arial" pitchFamily="34" charset="0"/>
                <a:cs typeface="Arial" pitchFamily="34" charset="0"/>
              </a:endParaRPr>
            </a:p>
          </p:txBody>
        </p:sp>
        <p:sp>
          <p:nvSpPr>
            <p:cNvPr id="95" name="TextBox 94"/>
            <p:cNvSpPr txBox="1"/>
            <p:nvPr/>
          </p:nvSpPr>
          <p:spPr>
            <a:xfrm>
              <a:off x="5067144" y="1638000"/>
              <a:ext cx="576064" cy="110800"/>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cDNA-PacBio</a:t>
              </a:r>
              <a:endParaRPr lang="zh-CN" altLang="en-US" sz="600" dirty="0">
                <a:latin typeface="Arial" pitchFamily="34" charset="0"/>
                <a:cs typeface="Arial" pitchFamily="34" charset="0"/>
              </a:endParaRPr>
            </a:p>
          </p:txBody>
        </p:sp>
        <p:sp>
          <p:nvSpPr>
            <p:cNvPr id="97" name="TextBox 96"/>
            <p:cNvSpPr txBox="1"/>
            <p:nvPr/>
          </p:nvSpPr>
          <p:spPr>
            <a:xfrm>
              <a:off x="5085184" y="20340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cDNA-Illumina</a:t>
              </a:r>
              <a:endParaRPr lang="zh-CN" altLang="en-US" sz="600" dirty="0">
                <a:latin typeface="Arial" pitchFamily="34" charset="0"/>
                <a:cs typeface="Arial" pitchFamily="34" charset="0"/>
              </a:endParaRPr>
            </a:p>
          </p:txBody>
        </p:sp>
        <p:sp>
          <p:nvSpPr>
            <p:cNvPr id="98" name="TextBox 97"/>
            <p:cNvSpPr txBox="1"/>
            <p:nvPr/>
          </p:nvSpPr>
          <p:spPr>
            <a:xfrm>
              <a:off x="5067144" y="17640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cDNA</a:t>
              </a:r>
              <a:r>
                <a:rPr lang="en-US" altLang="zh-CN" sz="600" dirty="0">
                  <a:latin typeface="Arial" pitchFamily="34" charset="0"/>
                  <a:cs typeface="Arial" pitchFamily="34" charset="0"/>
                </a:rPr>
                <a:t>-ONT</a:t>
              </a:r>
              <a:endParaRPr lang="zh-CN" altLang="en-US" sz="600" dirty="0">
                <a:latin typeface="Arial" pitchFamily="34" charset="0"/>
                <a:cs typeface="Arial" pitchFamily="34" charset="0"/>
              </a:endParaRPr>
            </a:p>
          </p:txBody>
        </p:sp>
        <p:sp>
          <p:nvSpPr>
            <p:cNvPr id="101" name="TextBox 100"/>
            <p:cNvSpPr txBox="1"/>
            <p:nvPr/>
          </p:nvSpPr>
          <p:spPr>
            <a:xfrm>
              <a:off x="5067144" y="1900800"/>
              <a:ext cx="576064" cy="100605"/>
            </a:xfrm>
            <a:prstGeom prst="rect">
              <a:avLst/>
            </a:prstGeom>
            <a:noFill/>
          </p:spPr>
          <p:txBody>
            <a:bodyPr wrap="square" lIns="0" tIns="0" rIns="0" bIns="0" rtlCol="0">
              <a:spAutoFit/>
            </a:bodyPr>
            <a:lstStyle/>
            <a:p>
              <a:pPr>
                <a:lnSpc>
                  <a:spcPct val="120000"/>
                </a:lnSpc>
              </a:pPr>
              <a:r>
                <a:rPr lang="en-US" altLang="zh-CN" sz="600" dirty="0" err="1">
                  <a:latin typeface="Arial" pitchFamily="34" charset="0"/>
                  <a:cs typeface="Arial" pitchFamily="34" charset="0"/>
                </a:rPr>
                <a:t>dRNA</a:t>
              </a:r>
              <a:r>
                <a:rPr lang="en-US" altLang="zh-CN" sz="600" dirty="0">
                  <a:latin typeface="Arial" pitchFamily="34" charset="0"/>
                  <a:cs typeface="Arial" pitchFamily="34" charset="0"/>
                </a:rPr>
                <a:t>-ONT</a:t>
              </a:r>
              <a:endParaRPr lang="zh-CN" altLang="en-US" sz="600" dirty="0">
                <a:latin typeface="Arial" pitchFamily="34" charset="0"/>
                <a:cs typeface="Arial" pitchFamily="34" charset="0"/>
              </a:endParaRPr>
            </a:p>
          </p:txBody>
        </p:sp>
        <p:sp>
          <p:nvSpPr>
            <p:cNvPr id="90" name="TextBox 89">
              <a:extLst>
                <a:ext uri="{FF2B5EF4-FFF2-40B4-BE49-F238E27FC236}">
                  <a16:creationId xmlns:a16="http://schemas.microsoft.com/office/drawing/2014/main" xmlns="" id="{658015B9-B6D8-6C4F-AD52-EF0EDF26A0FE}"/>
                </a:ext>
              </a:extLst>
            </p:cNvPr>
            <p:cNvSpPr txBox="1"/>
            <p:nvPr/>
          </p:nvSpPr>
          <p:spPr>
            <a:xfrm>
              <a:off x="5805264" y="1476676"/>
              <a:ext cx="648072" cy="92333"/>
            </a:xfrm>
            <a:prstGeom prst="rect">
              <a:avLst/>
            </a:prstGeom>
            <a:noFill/>
          </p:spPr>
          <p:txBody>
            <a:bodyPr wrap="square" lIns="0" tIns="0" rIns="0" bIns="0" rtlCol="0">
              <a:spAutoFit/>
            </a:bodyPr>
            <a:lstStyle/>
            <a:p>
              <a:r>
                <a:rPr lang="en-US" sz="600" b="1" dirty="0">
                  <a:latin typeface="Arial" pitchFamily="34" charset="0"/>
                  <a:cs typeface="Arial" pitchFamily="34" charset="0"/>
                </a:rPr>
                <a:t>Samples</a:t>
              </a:r>
              <a:endParaRPr lang="x-none" sz="600" b="1" dirty="0">
                <a:latin typeface="Arial" pitchFamily="34" charset="0"/>
                <a:cs typeface="Arial" pitchFamily="34" charset="0"/>
              </a:endParaRPr>
            </a:p>
          </p:txBody>
        </p:sp>
        <p:grpSp>
          <p:nvGrpSpPr>
            <p:cNvPr id="106" name="组合 105"/>
            <p:cNvGrpSpPr/>
            <p:nvPr/>
          </p:nvGrpSpPr>
          <p:grpSpPr>
            <a:xfrm>
              <a:off x="5805264" y="1712640"/>
              <a:ext cx="900087" cy="266964"/>
              <a:chOff x="5121201" y="8579822"/>
              <a:chExt cx="900087" cy="266964"/>
            </a:xfrm>
          </p:grpSpPr>
          <p:pic>
            <p:nvPicPr>
              <p:cNvPr id="104" name="图片 103" descr="legend_2_sim.tif"/>
              <p:cNvPicPr>
                <a:picLocks noChangeAspect="1"/>
              </p:cNvPicPr>
              <p:nvPr/>
            </p:nvPicPr>
            <p:blipFill>
              <a:blip r:embed="rId4" cstate="print"/>
              <a:stretch>
                <a:fillRect/>
              </a:stretch>
            </p:blipFill>
            <p:spPr>
              <a:xfrm>
                <a:off x="5121201" y="8596606"/>
                <a:ext cx="96561" cy="250180"/>
              </a:xfrm>
              <a:prstGeom prst="rect">
                <a:avLst/>
              </a:prstGeom>
            </p:spPr>
          </p:pic>
          <p:sp>
            <p:nvSpPr>
              <p:cNvPr id="105" name="TextBox 104">
                <a:extLst>
                  <a:ext uri="{FF2B5EF4-FFF2-40B4-BE49-F238E27FC236}">
                    <a16:creationId xmlns:a16="http://schemas.microsoft.com/office/drawing/2014/main" xmlns="" id="{658015B9-B6D8-6C4F-AD52-EF0EDF26A0FE}"/>
                  </a:ext>
                </a:extLst>
              </p:cNvPr>
              <p:cNvSpPr txBox="1"/>
              <p:nvPr/>
            </p:nvSpPr>
            <p:spPr>
              <a:xfrm>
                <a:off x="5229200" y="8579822"/>
                <a:ext cx="792088" cy="261610"/>
              </a:xfrm>
              <a:prstGeom prst="rect">
                <a:avLst/>
              </a:prstGeom>
              <a:noFill/>
            </p:spPr>
            <p:txBody>
              <a:bodyPr wrap="square" lIns="0" tIns="0" rIns="0" bIns="0" rtlCol="0">
                <a:spAutoFit/>
              </a:bodyPr>
              <a:lstStyle/>
              <a:p>
                <a:pPr>
                  <a:spcAft>
                    <a:spcPts val="600"/>
                  </a:spcAft>
                </a:pPr>
                <a:r>
                  <a:rPr lang="en-US" sz="600" dirty="0">
                    <a:latin typeface="Arial" pitchFamily="34" charset="0"/>
                    <a:cs typeface="Arial" pitchFamily="34" charset="0"/>
                  </a:rPr>
                  <a:t>Human simulation</a:t>
                </a:r>
              </a:p>
              <a:p>
                <a:pPr>
                  <a:spcAft>
                    <a:spcPts val="600"/>
                  </a:spcAft>
                </a:pPr>
                <a:r>
                  <a:rPr lang="en-US" sz="600" dirty="0">
                    <a:latin typeface="Arial" pitchFamily="34" charset="0"/>
                    <a:cs typeface="Arial" pitchFamily="34" charset="0"/>
                  </a:rPr>
                  <a:t>Mouse simulation</a:t>
                </a:r>
              </a:p>
            </p:txBody>
          </p:sp>
        </p:grpSp>
        <p:grpSp>
          <p:nvGrpSpPr>
            <p:cNvPr id="109" name="组合 108"/>
            <p:cNvGrpSpPr>
              <a:grpSpLocks noChangeAspect="1"/>
            </p:cNvGrpSpPr>
            <p:nvPr/>
          </p:nvGrpSpPr>
          <p:grpSpPr>
            <a:xfrm>
              <a:off x="4941168" y="1641603"/>
              <a:ext cx="144016" cy="539575"/>
              <a:chOff x="4941168" y="1641603"/>
              <a:chExt cx="288032" cy="1079149"/>
            </a:xfrm>
          </p:grpSpPr>
          <p:pic>
            <p:nvPicPr>
              <p:cNvPr id="102" name="图片 101" descr="legend_1_v4.emf"/>
              <p:cNvPicPr>
                <a:picLocks noChangeAspect="1"/>
              </p:cNvPicPr>
              <p:nvPr/>
            </p:nvPicPr>
            <p:blipFill>
              <a:blip r:embed="rId5" cstate="print"/>
              <a:srcRect r="6516" b="57386"/>
              <a:stretch>
                <a:fillRect/>
              </a:stretch>
            </p:blipFill>
            <p:spPr>
              <a:xfrm>
                <a:off x="4967887" y="1641603"/>
                <a:ext cx="189305" cy="719109"/>
              </a:xfrm>
              <a:prstGeom prst="rect">
                <a:avLst/>
              </a:prstGeom>
            </p:spPr>
          </p:pic>
          <p:pic>
            <p:nvPicPr>
              <p:cNvPr id="108" name="图片 107" descr="legend_1_v4.emf"/>
              <p:cNvPicPr>
                <a:picLocks noChangeAspect="1"/>
              </p:cNvPicPr>
              <p:nvPr/>
            </p:nvPicPr>
            <p:blipFill>
              <a:blip r:embed="rId5" cstate="print"/>
              <a:srcRect l="-17334" t="84789" r="-24903" b="-6125"/>
              <a:stretch>
                <a:fillRect/>
              </a:stretch>
            </p:blipFill>
            <p:spPr>
              <a:xfrm>
                <a:off x="4941168" y="2360712"/>
                <a:ext cx="288032" cy="360040"/>
              </a:xfrm>
              <a:prstGeom prst="rect">
                <a:avLst/>
              </a:prstGeom>
            </p:spPr>
          </p:pic>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nvSpPr>
        <p:spPr>
          <a:xfrm>
            <a:off x="116632" y="4736976"/>
            <a:ext cx="6624736" cy="1785104"/>
          </a:xfrm>
          <a:prstGeom prst="rect">
            <a:avLst/>
          </a:prstGeom>
        </p:spPr>
        <p:txBody>
          <a:bodyPr wrap="square">
            <a:spAutoFit/>
          </a:bodyPr>
          <a:lstStyle/>
          <a:p>
            <a:pPr>
              <a:spcAft>
                <a:spcPts val="400"/>
              </a:spcAft>
            </a:pPr>
            <a:r>
              <a:rPr lang="en-US" altLang="zh-CN" sz="1000" b="1" dirty="0">
                <a:solidFill>
                  <a:srgbClr val="C00000"/>
                </a:solidFill>
                <a:latin typeface="Arial" pitchFamily="34" charset="0"/>
                <a:cs typeface="Arial" pitchFamily="34" charset="0"/>
              </a:rPr>
              <a:t>Supplementary Figure </a:t>
            </a:r>
            <a:r>
              <a:rPr lang="en-US" altLang="zh-CN" sz="1000" b="1" dirty="0" smtClean="0">
                <a:solidFill>
                  <a:srgbClr val="C00000"/>
                </a:solidFill>
                <a:latin typeface="Arial" pitchFamily="34" charset="0"/>
                <a:cs typeface="Arial" pitchFamily="34" charset="0"/>
              </a:rPr>
              <a:t>S7_unaccurate_annotaion_impact_on_quantification. </a:t>
            </a:r>
            <a:r>
              <a:rPr lang="en-US" altLang="zh-CN" sz="1000" b="1" dirty="0">
                <a:solidFill>
                  <a:srgbClr val="C00000"/>
                </a:solidFill>
                <a:latin typeface="Arial" pitchFamily="34" charset="0"/>
                <a:cs typeface="Arial" pitchFamily="34" charset="0"/>
              </a:rPr>
              <a:t>(Extended Data Fig. 60 in stage2_submission_version) </a:t>
            </a:r>
            <a:r>
              <a:rPr lang="en-US" altLang="zh-CN" sz="1000" b="1" dirty="0">
                <a:latin typeface="Arial" pitchFamily="34" charset="0"/>
                <a:cs typeface="Arial" pitchFamily="34" charset="0"/>
              </a:rPr>
              <a:t>Impact of annotation accuracy on transcript quantification. </a:t>
            </a:r>
            <a:r>
              <a:rPr lang="en-US" altLang="zh-CN" sz="1000" dirty="0">
                <a:latin typeface="Arial" pitchFamily="34" charset="0"/>
                <a:cs typeface="Arial" pitchFamily="34" charset="0"/>
              </a:rPr>
              <a:t>We assessed the performance of RSEM and LR-based tools (</a:t>
            </a:r>
            <a:r>
              <a:rPr lang="en-US" altLang="zh-CN" sz="1000" dirty="0" err="1">
                <a:latin typeface="Arial" pitchFamily="34" charset="0"/>
                <a:cs typeface="Arial" pitchFamily="34" charset="0"/>
              </a:rPr>
              <a:t>Bambu</a:t>
            </a:r>
            <a:r>
              <a:rPr lang="en-US" altLang="zh-CN" sz="1000" dirty="0">
                <a:latin typeface="Arial" pitchFamily="34" charset="0"/>
                <a:cs typeface="Arial" pitchFamily="34" charset="0"/>
              </a:rPr>
              <a:t>, FLAIR, FLAMES, </a:t>
            </a:r>
            <a:r>
              <a:rPr lang="en-US" altLang="zh-CN" sz="1000" dirty="0" err="1">
                <a:latin typeface="Arial" pitchFamily="34" charset="0"/>
                <a:cs typeface="Arial" pitchFamily="34" charset="0"/>
              </a:rPr>
              <a:t>IsoQuant</a:t>
            </a:r>
            <a:r>
              <a:rPr lang="en-US" altLang="zh-CN" sz="1000" dirty="0">
                <a:latin typeface="Arial" pitchFamily="34" charset="0"/>
                <a:cs typeface="Arial" pitchFamily="34" charset="0"/>
              </a:rPr>
              <a:t>, </a:t>
            </a:r>
            <a:r>
              <a:rPr lang="en-US" altLang="zh-CN" sz="1000" dirty="0" err="1">
                <a:latin typeface="Arial" pitchFamily="34" charset="0"/>
                <a:cs typeface="Arial" pitchFamily="34" charset="0"/>
              </a:rPr>
              <a:t>IsoTools</a:t>
            </a:r>
            <a:r>
              <a:rPr lang="en-US" altLang="zh-CN" sz="1000" dirty="0">
                <a:latin typeface="Arial" pitchFamily="34" charset="0"/>
                <a:cs typeface="Arial" pitchFamily="34" charset="0"/>
              </a:rPr>
              <a:t>, TALON, and </a:t>
            </a:r>
            <a:r>
              <a:rPr lang="en-US" altLang="zh-CN" sz="1000" dirty="0" err="1">
                <a:latin typeface="Arial" pitchFamily="34" charset="0"/>
                <a:cs typeface="Arial" pitchFamily="34" charset="0"/>
              </a:rPr>
              <a:t>NanoSim</a:t>
            </a:r>
            <a:r>
              <a:rPr lang="en-US" altLang="zh-CN" sz="1000" dirty="0">
                <a:latin typeface="Arial" pitchFamily="34" charset="0"/>
                <a:cs typeface="Arial" pitchFamily="34" charset="0"/>
              </a:rPr>
              <a:t>) with different annotations. The NRMSE metric was used to evaluate their performance on simulated data for human and mouse. For LR-based tools, the transcript quantification annotations were derived from sample-specific annotations identified by the participant using long-read RNA-</a:t>
            </a:r>
            <a:r>
              <a:rPr lang="en-US" altLang="zh-CN" sz="1000" dirty="0" err="1">
                <a:latin typeface="Arial" pitchFamily="34" charset="0"/>
                <a:cs typeface="Arial" pitchFamily="34" charset="0"/>
              </a:rPr>
              <a:t>seq</a:t>
            </a:r>
            <a:r>
              <a:rPr lang="en-US" altLang="zh-CN" sz="1000" dirty="0">
                <a:latin typeface="Arial" pitchFamily="34" charset="0"/>
                <a:cs typeface="Arial" pitchFamily="34" charset="0"/>
              </a:rPr>
              <a:t> data. As for RSEM, we present quantification results based on two annotations: a completely accurate annotation (i.e., the ground truth transcripts generated by the simulation data) and an inaccurate annotation (i.e., the common GENCODE reference annotation, which contains numerous false negative and false positive transcripts specific to the sample). Bar plots are utilized to visualize the mean values of evaluation results across diverse datasets, with error bars indicating the standard deviation of NRMSE metric.</a:t>
            </a:r>
          </a:p>
        </p:txBody>
      </p:sp>
      <p:grpSp>
        <p:nvGrpSpPr>
          <p:cNvPr id="98" name="组合 97"/>
          <p:cNvGrpSpPr/>
          <p:nvPr/>
        </p:nvGrpSpPr>
        <p:grpSpPr>
          <a:xfrm>
            <a:off x="620688" y="128464"/>
            <a:ext cx="4659851" cy="4634572"/>
            <a:chOff x="938009" y="128464"/>
            <a:chExt cx="4659851" cy="4634572"/>
          </a:xfrm>
        </p:grpSpPr>
        <p:sp>
          <p:nvSpPr>
            <p:cNvPr id="75" name="TextBox 74">
              <a:extLst>
                <a:ext uri="{FF2B5EF4-FFF2-40B4-BE49-F238E27FC236}">
                  <a16:creationId xmlns:a16="http://schemas.microsoft.com/office/drawing/2014/main" xmlns="" id="{ECCA046D-70A9-3D4C-9D57-C97D86A2ABFF}"/>
                </a:ext>
              </a:extLst>
            </p:cNvPr>
            <p:cNvSpPr txBox="1"/>
            <p:nvPr/>
          </p:nvSpPr>
          <p:spPr>
            <a:xfrm rot="17779608">
              <a:off x="3192621" y="3853933"/>
              <a:ext cx="1510429" cy="307777"/>
            </a:xfrm>
            <a:prstGeom prst="rect">
              <a:avLst/>
            </a:prstGeom>
            <a:noFill/>
          </p:spPr>
          <p:txBody>
            <a:bodyPr wrap="square" lIns="0" tIns="0" rIns="0" bIns="0" rtlCol="0">
              <a:spAutoFit/>
            </a:bodyPr>
            <a:lstStyle/>
            <a:p>
              <a:pPr algn="ctr"/>
              <a:r>
                <a:rPr lang="en-US" altLang="zh-CN" sz="1000" b="1" dirty="0">
                  <a:latin typeface="Arial" pitchFamily="34" charset="0"/>
                  <a:cs typeface="Arial" pitchFamily="34" charset="0"/>
                </a:rPr>
                <a:t>           RSEM</a:t>
              </a:r>
            </a:p>
            <a:p>
              <a:pPr algn="r"/>
              <a:r>
                <a:rPr lang="en-US" altLang="zh-CN" sz="1000" b="1" dirty="0">
                  <a:latin typeface="Arial" pitchFamily="34" charset="0"/>
                  <a:cs typeface="Arial" pitchFamily="34" charset="0"/>
                </a:rPr>
                <a:t>(Accurate annotation)</a:t>
              </a:r>
              <a:endParaRPr lang="en-GB" altLang="zh-CN" sz="1000" b="1" dirty="0">
                <a:latin typeface="Arial" pitchFamily="34" charset="0"/>
                <a:cs typeface="Arial" pitchFamily="34" charset="0"/>
              </a:endParaRPr>
            </a:p>
          </p:txBody>
        </p:sp>
        <p:sp>
          <p:nvSpPr>
            <p:cNvPr id="78" name="TextBox 77">
              <a:extLst>
                <a:ext uri="{FF2B5EF4-FFF2-40B4-BE49-F238E27FC236}">
                  <a16:creationId xmlns:a16="http://schemas.microsoft.com/office/drawing/2014/main" xmlns="" id="{ECCA046D-70A9-3D4C-9D57-C97D86A2ABFF}"/>
                </a:ext>
              </a:extLst>
            </p:cNvPr>
            <p:cNvSpPr txBox="1"/>
            <p:nvPr/>
          </p:nvSpPr>
          <p:spPr>
            <a:xfrm rot="17779608">
              <a:off x="3578691" y="3853933"/>
              <a:ext cx="1510429" cy="307777"/>
            </a:xfrm>
            <a:prstGeom prst="rect">
              <a:avLst/>
            </a:prstGeom>
            <a:noFill/>
          </p:spPr>
          <p:txBody>
            <a:bodyPr wrap="square" lIns="0" tIns="0" rIns="0" bIns="0" rtlCol="0">
              <a:spAutoFit/>
            </a:bodyPr>
            <a:lstStyle/>
            <a:p>
              <a:pPr algn="ctr"/>
              <a:r>
                <a:rPr lang="en-US" altLang="zh-CN" sz="1000" b="1" dirty="0">
                  <a:latin typeface="Arial" pitchFamily="34" charset="0"/>
                  <a:cs typeface="Arial" pitchFamily="34" charset="0"/>
                </a:rPr>
                <a:t>           RSEM</a:t>
              </a:r>
            </a:p>
            <a:p>
              <a:pPr algn="r"/>
              <a:r>
                <a:rPr lang="en-US" altLang="zh-CN" sz="1000" b="1" dirty="0">
                  <a:latin typeface="Arial" pitchFamily="34" charset="0"/>
                  <a:cs typeface="Arial" pitchFamily="34" charset="0"/>
                </a:rPr>
                <a:t>(Inaccurate annotation)</a:t>
              </a:r>
              <a:endParaRPr lang="en-GB" altLang="zh-CN" sz="1000" b="1" dirty="0">
                <a:latin typeface="Arial" pitchFamily="34" charset="0"/>
                <a:cs typeface="Arial" pitchFamily="34" charset="0"/>
              </a:endParaRPr>
            </a:p>
          </p:txBody>
        </p:sp>
        <p:grpSp>
          <p:nvGrpSpPr>
            <p:cNvPr id="97" name="组合 96"/>
            <p:cNvGrpSpPr/>
            <p:nvPr/>
          </p:nvGrpSpPr>
          <p:grpSpPr>
            <a:xfrm>
              <a:off x="938009" y="128464"/>
              <a:ext cx="4659851" cy="3768559"/>
              <a:chOff x="938009" y="128464"/>
              <a:chExt cx="4659851" cy="3768559"/>
            </a:xfrm>
          </p:grpSpPr>
          <p:pic>
            <p:nvPicPr>
              <p:cNvPr id="44" name="图片 43" descr="fig_simulation_NRMSE.emf"/>
              <p:cNvPicPr>
                <a:picLocks noChangeAspect="1"/>
              </p:cNvPicPr>
              <p:nvPr/>
            </p:nvPicPr>
            <p:blipFill>
              <a:blip r:embed="rId2" cstate="print"/>
              <a:srcRect r="6601"/>
              <a:stretch>
                <a:fillRect/>
              </a:stretch>
            </p:blipFill>
            <p:spPr>
              <a:xfrm>
                <a:off x="1412776" y="272480"/>
                <a:ext cx="3480047" cy="3010501"/>
              </a:xfrm>
              <a:prstGeom prst="rect">
                <a:avLst/>
              </a:prstGeom>
            </p:spPr>
          </p:pic>
          <p:sp>
            <p:nvSpPr>
              <p:cNvPr id="46" name="TextBox 45">
                <a:extLst>
                  <a:ext uri="{FF2B5EF4-FFF2-40B4-BE49-F238E27FC236}">
                    <a16:creationId xmlns:a16="http://schemas.microsoft.com/office/drawing/2014/main" xmlns="" id="{ECCA046D-70A9-3D4C-9D57-C97D86A2ABFF}"/>
                  </a:ext>
                </a:extLst>
              </p:cNvPr>
              <p:cNvSpPr txBox="1"/>
              <p:nvPr/>
            </p:nvSpPr>
            <p:spPr>
              <a:xfrm rot="17779608">
                <a:off x="1233586" y="3503560"/>
                <a:ext cx="633039" cy="153888"/>
              </a:xfrm>
              <a:prstGeom prst="rect">
                <a:avLst/>
              </a:prstGeom>
              <a:noFill/>
            </p:spPr>
            <p:txBody>
              <a:bodyPr wrap="square" lIns="0" tIns="0" rIns="0" bIns="0" rtlCol="0">
                <a:spAutoFit/>
              </a:bodyPr>
              <a:lstStyle/>
              <a:p>
                <a:pPr algn="r"/>
                <a:r>
                  <a:rPr lang="en-GB" sz="1000" dirty="0">
                    <a:latin typeface="Arial" pitchFamily="34" charset="0"/>
                    <a:cs typeface="Arial" pitchFamily="34" charset="0"/>
                  </a:rPr>
                  <a:t>B</a:t>
                </a:r>
                <a:r>
                  <a:rPr lang="en-US" altLang="zh-CN" sz="1000" dirty="0" err="1">
                    <a:latin typeface="Arial" pitchFamily="34" charset="0"/>
                    <a:cs typeface="Arial" pitchFamily="34" charset="0"/>
                  </a:rPr>
                  <a:t>ambu</a:t>
                </a:r>
                <a:endParaRPr lang="en-GB" sz="1000" dirty="0">
                  <a:latin typeface="Arial" pitchFamily="34" charset="0"/>
                  <a:cs typeface="Arial" pitchFamily="34" charset="0"/>
                </a:endParaRPr>
              </a:p>
            </p:txBody>
          </p:sp>
          <p:sp>
            <p:nvSpPr>
              <p:cNvPr id="69" name="TextBox 68">
                <a:extLst>
                  <a:ext uri="{FF2B5EF4-FFF2-40B4-BE49-F238E27FC236}">
                    <a16:creationId xmlns:a16="http://schemas.microsoft.com/office/drawing/2014/main" xmlns="" id="{ECCA046D-70A9-3D4C-9D57-C97D86A2ABFF}"/>
                  </a:ext>
                </a:extLst>
              </p:cNvPr>
              <p:cNvSpPr txBox="1"/>
              <p:nvPr/>
            </p:nvSpPr>
            <p:spPr>
              <a:xfrm rot="17779608">
                <a:off x="1953665" y="3503560"/>
                <a:ext cx="633039" cy="153888"/>
              </a:xfrm>
              <a:prstGeom prst="rect">
                <a:avLst/>
              </a:prstGeom>
              <a:noFill/>
            </p:spPr>
            <p:txBody>
              <a:bodyPr wrap="square" lIns="0" tIns="0" rIns="0" bIns="0" rtlCol="0">
                <a:spAutoFit/>
              </a:bodyPr>
              <a:lstStyle/>
              <a:p>
                <a:pPr algn="r"/>
                <a:r>
                  <a:rPr lang="en-US" sz="1000" dirty="0">
                    <a:latin typeface="Arial" pitchFamily="34" charset="0"/>
                    <a:cs typeface="Arial" pitchFamily="34" charset="0"/>
                  </a:rPr>
                  <a:t>FLAMES</a:t>
                </a:r>
                <a:endParaRPr lang="en-GB" sz="1000" dirty="0">
                  <a:latin typeface="Arial" pitchFamily="34" charset="0"/>
                  <a:cs typeface="Arial" pitchFamily="34" charset="0"/>
                </a:endParaRPr>
              </a:p>
            </p:txBody>
          </p:sp>
          <p:sp>
            <p:nvSpPr>
              <p:cNvPr id="70" name="TextBox 69">
                <a:extLst>
                  <a:ext uri="{FF2B5EF4-FFF2-40B4-BE49-F238E27FC236}">
                    <a16:creationId xmlns:a16="http://schemas.microsoft.com/office/drawing/2014/main" xmlns="" id="{ECCA046D-70A9-3D4C-9D57-C97D86A2ABFF}"/>
                  </a:ext>
                </a:extLst>
              </p:cNvPr>
              <p:cNvSpPr txBox="1"/>
              <p:nvPr/>
            </p:nvSpPr>
            <p:spPr>
              <a:xfrm rot="17779608">
                <a:off x="2313705" y="3503560"/>
                <a:ext cx="633039" cy="153888"/>
              </a:xfrm>
              <a:prstGeom prst="rect">
                <a:avLst/>
              </a:prstGeom>
              <a:noFill/>
            </p:spPr>
            <p:txBody>
              <a:bodyPr wrap="square" lIns="0" tIns="0" rIns="0" bIns="0" rtlCol="0">
                <a:spAutoFit/>
              </a:bodyPr>
              <a:lstStyle/>
              <a:p>
                <a:pPr algn="r"/>
                <a:r>
                  <a:rPr lang="en-US" sz="1000" dirty="0" err="1">
                    <a:latin typeface="Arial" pitchFamily="34" charset="0"/>
                    <a:cs typeface="Arial" pitchFamily="34" charset="0"/>
                  </a:rPr>
                  <a:t>IsoQuant</a:t>
                </a:r>
                <a:endParaRPr lang="en-GB" sz="1000" dirty="0">
                  <a:latin typeface="Arial" pitchFamily="34" charset="0"/>
                  <a:cs typeface="Arial" pitchFamily="34" charset="0"/>
                </a:endParaRPr>
              </a:p>
            </p:txBody>
          </p:sp>
          <p:sp>
            <p:nvSpPr>
              <p:cNvPr id="71" name="TextBox 70">
                <a:extLst>
                  <a:ext uri="{FF2B5EF4-FFF2-40B4-BE49-F238E27FC236}">
                    <a16:creationId xmlns:a16="http://schemas.microsoft.com/office/drawing/2014/main" xmlns="" id="{ECCA046D-70A9-3D4C-9D57-C97D86A2ABFF}"/>
                  </a:ext>
                </a:extLst>
              </p:cNvPr>
              <p:cNvSpPr txBox="1"/>
              <p:nvPr/>
            </p:nvSpPr>
            <p:spPr>
              <a:xfrm rot="17779608">
                <a:off x="2673746" y="3503560"/>
                <a:ext cx="633039" cy="153888"/>
              </a:xfrm>
              <a:prstGeom prst="rect">
                <a:avLst/>
              </a:prstGeom>
              <a:noFill/>
            </p:spPr>
            <p:txBody>
              <a:bodyPr wrap="square" lIns="0" tIns="0" rIns="0" bIns="0" rtlCol="0">
                <a:spAutoFit/>
              </a:bodyPr>
              <a:lstStyle/>
              <a:p>
                <a:pPr algn="r"/>
                <a:r>
                  <a:rPr lang="en-US" sz="1000" dirty="0" err="1">
                    <a:latin typeface="Arial" pitchFamily="34" charset="0"/>
                    <a:cs typeface="Arial" pitchFamily="34" charset="0"/>
                  </a:rPr>
                  <a:t>IsoTools</a:t>
                </a:r>
                <a:endParaRPr lang="en-GB" sz="1000" dirty="0">
                  <a:latin typeface="Arial" pitchFamily="34" charset="0"/>
                  <a:cs typeface="Arial" pitchFamily="34" charset="0"/>
                </a:endParaRPr>
              </a:p>
            </p:txBody>
          </p:sp>
          <p:sp>
            <p:nvSpPr>
              <p:cNvPr id="72" name="TextBox 71">
                <a:extLst>
                  <a:ext uri="{FF2B5EF4-FFF2-40B4-BE49-F238E27FC236}">
                    <a16:creationId xmlns:a16="http://schemas.microsoft.com/office/drawing/2014/main" xmlns="" id="{ECCA046D-70A9-3D4C-9D57-C97D86A2ABFF}"/>
                  </a:ext>
                </a:extLst>
              </p:cNvPr>
              <p:cNvSpPr txBox="1"/>
              <p:nvPr/>
            </p:nvSpPr>
            <p:spPr>
              <a:xfrm rot="17779608">
                <a:off x="1593625" y="3503560"/>
                <a:ext cx="633039" cy="153888"/>
              </a:xfrm>
              <a:prstGeom prst="rect">
                <a:avLst/>
              </a:prstGeom>
              <a:noFill/>
            </p:spPr>
            <p:txBody>
              <a:bodyPr wrap="square" lIns="0" tIns="0" rIns="0" bIns="0" rtlCol="0">
                <a:spAutoFit/>
              </a:bodyPr>
              <a:lstStyle/>
              <a:p>
                <a:pPr algn="r"/>
                <a:r>
                  <a:rPr lang="en-US" sz="1000" dirty="0">
                    <a:latin typeface="Arial" pitchFamily="34" charset="0"/>
                    <a:cs typeface="Arial" pitchFamily="34" charset="0"/>
                  </a:rPr>
                  <a:t>FLAIR</a:t>
                </a:r>
                <a:endParaRPr lang="en-GB" sz="1000" dirty="0">
                  <a:latin typeface="Arial" pitchFamily="34" charset="0"/>
                  <a:cs typeface="Arial" pitchFamily="34" charset="0"/>
                </a:endParaRPr>
              </a:p>
            </p:txBody>
          </p:sp>
          <p:sp>
            <p:nvSpPr>
              <p:cNvPr id="73" name="TextBox 72">
                <a:extLst>
                  <a:ext uri="{FF2B5EF4-FFF2-40B4-BE49-F238E27FC236}">
                    <a16:creationId xmlns:a16="http://schemas.microsoft.com/office/drawing/2014/main" xmlns="" id="{ECCA046D-70A9-3D4C-9D57-C97D86A2ABFF}"/>
                  </a:ext>
                </a:extLst>
              </p:cNvPr>
              <p:cNvSpPr txBox="1"/>
              <p:nvPr/>
            </p:nvSpPr>
            <p:spPr>
              <a:xfrm rot="17779608">
                <a:off x="3033784" y="3503560"/>
                <a:ext cx="633039" cy="153888"/>
              </a:xfrm>
              <a:prstGeom prst="rect">
                <a:avLst/>
              </a:prstGeom>
              <a:noFill/>
            </p:spPr>
            <p:txBody>
              <a:bodyPr wrap="square" lIns="0" tIns="0" rIns="0" bIns="0" rtlCol="0">
                <a:spAutoFit/>
              </a:bodyPr>
              <a:lstStyle/>
              <a:p>
                <a:pPr algn="r"/>
                <a:r>
                  <a:rPr lang="en-US" sz="1000" dirty="0">
                    <a:latin typeface="Arial" pitchFamily="34" charset="0"/>
                    <a:cs typeface="Arial" pitchFamily="34" charset="0"/>
                  </a:rPr>
                  <a:t>TALON</a:t>
                </a:r>
                <a:endParaRPr lang="en-GB" sz="1000" dirty="0">
                  <a:latin typeface="Arial" pitchFamily="34" charset="0"/>
                  <a:cs typeface="Arial" pitchFamily="34" charset="0"/>
                </a:endParaRPr>
              </a:p>
            </p:txBody>
          </p:sp>
          <p:sp>
            <p:nvSpPr>
              <p:cNvPr id="74" name="TextBox 73">
                <a:extLst>
                  <a:ext uri="{FF2B5EF4-FFF2-40B4-BE49-F238E27FC236}">
                    <a16:creationId xmlns:a16="http://schemas.microsoft.com/office/drawing/2014/main" xmlns="" id="{ECCA046D-70A9-3D4C-9D57-C97D86A2ABFF}"/>
                  </a:ext>
                </a:extLst>
              </p:cNvPr>
              <p:cNvSpPr txBox="1"/>
              <p:nvPr/>
            </p:nvSpPr>
            <p:spPr>
              <a:xfrm rot="17779608">
                <a:off x="3393825" y="3503560"/>
                <a:ext cx="633039" cy="153888"/>
              </a:xfrm>
              <a:prstGeom prst="rect">
                <a:avLst/>
              </a:prstGeom>
              <a:noFill/>
            </p:spPr>
            <p:txBody>
              <a:bodyPr wrap="square" lIns="0" tIns="0" rIns="0" bIns="0" rtlCol="0">
                <a:spAutoFit/>
              </a:bodyPr>
              <a:lstStyle/>
              <a:p>
                <a:pPr algn="r"/>
                <a:r>
                  <a:rPr lang="en-US" sz="1000" dirty="0" err="1">
                    <a:latin typeface="Arial" pitchFamily="34" charset="0"/>
                    <a:cs typeface="Arial" pitchFamily="34" charset="0"/>
                  </a:rPr>
                  <a:t>NanoSim</a:t>
                </a:r>
                <a:endParaRPr lang="en-GB" sz="1000" dirty="0">
                  <a:latin typeface="Arial" pitchFamily="34" charset="0"/>
                  <a:cs typeface="Arial" pitchFamily="34" charset="0"/>
                </a:endParaRPr>
              </a:p>
            </p:txBody>
          </p:sp>
          <p:sp>
            <p:nvSpPr>
              <p:cNvPr id="80" name="TextBox 79">
                <a:extLst>
                  <a:ext uri="{FF2B5EF4-FFF2-40B4-BE49-F238E27FC236}">
                    <a16:creationId xmlns:a16="http://schemas.microsoft.com/office/drawing/2014/main" xmlns="" id="{ECCA046D-70A9-3D4C-9D57-C97D86A2ABFF}"/>
                  </a:ext>
                </a:extLst>
              </p:cNvPr>
              <p:cNvSpPr txBox="1"/>
              <p:nvPr/>
            </p:nvSpPr>
            <p:spPr>
              <a:xfrm>
                <a:off x="1052736" y="3042000"/>
                <a:ext cx="345007" cy="153888"/>
              </a:xfrm>
              <a:prstGeom prst="rect">
                <a:avLst/>
              </a:prstGeom>
              <a:noFill/>
            </p:spPr>
            <p:txBody>
              <a:bodyPr wrap="square" lIns="0" tIns="0" rIns="0" bIns="0" rtlCol="0">
                <a:spAutoFit/>
              </a:bodyPr>
              <a:lstStyle/>
              <a:p>
                <a:pPr algn="r"/>
                <a:r>
                  <a:rPr lang="en-US" sz="1000" dirty="0">
                    <a:latin typeface="Arial" pitchFamily="34" charset="0"/>
                    <a:cs typeface="Arial" pitchFamily="34" charset="0"/>
                  </a:rPr>
                  <a:t>0.10</a:t>
                </a:r>
                <a:endParaRPr lang="en-GB" sz="1000" dirty="0">
                  <a:latin typeface="Arial" pitchFamily="34" charset="0"/>
                  <a:cs typeface="Arial" pitchFamily="34" charset="0"/>
                </a:endParaRPr>
              </a:p>
            </p:txBody>
          </p:sp>
          <p:sp>
            <p:nvSpPr>
              <p:cNvPr id="81" name="TextBox 80">
                <a:extLst>
                  <a:ext uri="{FF2B5EF4-FFF2-40B4-BE49-F238E27FC236}">
                    <a16:creationId xmlns:a16="http://schemas.microsoft.com/office/drawing/2014/main" xmlns="" id="{ECCA046D-70A9-3D4C-9D57-C97D86A2ABFF}"/>
                  </a:ext>
                </a:extLst>
              </p:cNvPr>
              <p:cNvSpPr txBox="1"/>
              <p:nvPr/>
            </p:nvSpPr>
            <p:spPr>
              <a:xfrm>
                <a:off x="1052736" y="1699200"/>
                <a:ext cx="345007" cy="153888"/>
              </a:xfrm>
              <a:prstGeom prst="rect">
                <a:avLst/>
              </a:prstGeom>
              <a:noFill/>
            </p:spPr>
            <p:txBody>
              <a:bodyPr wrap="square" lIns="0" tIns="0" rIns="0" bIns="0" rtlCol="0">
                <a:spAutoFit/>
              </a:bodyPr>
              <a:lstStyle/>
              <a:p>
                <a:pPr algn="r"/>
                <a:r>
                  <a:rPr lang="en-US" sz="1000" dirty="0">
                    <a:latin typeface="Arial" pitchFamily="34" charset="0"/>
                    <a:cs typeface="Arial" pitchFamily="34" charset="0"/>
                  </a:rPr>
                  <a:t>0.95</a:t>
                </a:r>
                <a:endParaRPr lang="en-GB" sz="1000" dirty="0">
                  <a:latin typeface="Arial" pitchFamily="34" charset="0"/>
                  <a:cs typeface="Arial" pitchFamily="34" charset="0"/>
                </a:endParaRPr>
              </a:p>
            </p:txBody>
          </p:sp>
          <p:sp>
            <p:nvSpPr>
              <p:cNvPr id="83" name="TextBox 82">
                <a:extLst>
                  <a:ext uri="{FF2B5EF4-FFF2-40B4-BE49-F238E27FC236}">
                    <a16:creationId xmlns:a16="http://schemas.microsoft.com/office/drawing/2014/main" xmlns="" id="{ECCA046D-70A9-3D4C-9D57-C97D86A2ABFF}"/>
                  </a:ext>
                </a:extLst>
              </p:cNvPr>
              <p:cNvSpPr txBox="1"/>
              <p:nvPr/>
            </p:nvSpPr>
            <p:spPr>
              <a:xfrm>
                <a:off x="1052736" y="344488"/>
                <a:ext cx="345007" cy="153888"/>
              </a:xfrm>
              <a:prstGeom prst="rect">
                <a:avLst/>
              </a:prstGeom>
              <a:noFill/>
            </p:spPr>
            <p:txBody>
              <a:bodyPr wrap="square" lIns="0" tIns="0" rIns="0" bIns="0" rtlCol="0">
                <a:spAutoFit/>
              </a:bodyPr>
              <a:lstStyle/>
              <a:p>
                <a:pPr algn="r"/>
                <a:r>
                  <a:rPr lang="en-US" sz="1000" dirty="0">
                    <a:latin typeface="Arial" pitchFamily="34" charset="0"/>
                    <a:cs typeface="Arial" pitchFamily="34" charset="0"/>
                  </a:rPr>
                  <a:t>1.8</a:t>
                </a:r>
                <a:endParaRPr lang="en-GB" sz="1000" dirty="0">
                  <a:latin typeface="Arial" pitchFamily="34" charset="0"/>
                  <a:cs typeface="Arial" pitchFamily="34" charset="0"/>
                </a:endParaRPr>
              </a:p>
            </p:txBody>
          </p:sp>
          <p:sp>
            <p:nvSpPr>
              <p:cNvPr id="84" name="TextBox 83">
                <a:extLst>
                  <a:ext uri="{FF2B5EF4-FFF2-40B4-BE49-F238E27FC236}">
                    <a16:creationId xmlns:a16="http://schemas.microsoft.com/office/drawing/2014/main" xmlns="" id="{ECCA046D-70A9-3D4C-9D57-C97D86A2ABFF}"/>
                  </a:ext>
                </a:extLst>
              </p:cNvPr>
              <p:cNvSpPr txBox="1"/>
              <p:nvPr/>
            </p:nvSpPr>
            <p:spPr>
              <a:xfrm rot="16200000">
                <a:off x="-425207" y="1635695"/>
                <a:ext cx="2880320" cy="153888"/>
              </a:xfrm>
              <a:prstGeom prst="rect">
                <a:avLst/>
              </a:prstGeom>
              <a:noFill/>
            </p:spPr>
            <p:txBody>
              <a:bodyPr wrap="square" lIns="0" tIns="0" rIns="0" bIns="0" rtlCol="0">
                <a:spAutoFit/>
              </a:bodyPr>
              <a:lstStyle/>
              <a:p>
                <a:pPr algn="ctr"/>
                <a:r>
                  <a:rPr lang="en-US" altLang="zh-CN" sz="1000" dirty="0">
                    <a:latin typeface="Arial" pitchFamily="34" charset="0"/>
                    <a:cs typeface="Arial" pitchFamily="34" charset="0"/>
                  </a:rPr>
                  <a:t>NRMSE</a:t>
                </a:r>
                <a:endParaRPr lang="en-GB" sz="1000" dirty="0">
                  <a:latin typeface="Arial" pitchFamily="34" charset="0"/>
                  <a:cs typeface="Arial" pitchFamily="34" charset="0"/>
                </a:endParaRPr>
              </a:p>
            </p:txBody>
          </p:sp>
          <p:cxnSp>
            <p:nvCxnSpPr>
              <p:cNvPr id="87" name="直接连接符 86"/>
              <p:cNvCxnSpPr/>
              <p:nvPr/>
            </p:nvCxnSpPr>
            <p:spPr>
              <a:xfrm>
                <a:off x="1484784" y="1568624"/>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xmlns="" id="{658015B9-B6D8-6C4F-AD52-EF0EDF26A0FE}"/>
                  </a:ext>
                </a:extLst>
              </p:cNvPr>
              <p:cNvSpPr txBox="1"/>
              <p:nvPr/>
            </p:nvSpPr>
            <p:spPr>
              <a:xfrm>
                <a:off x="1484784" y="1424608"/>
                <a:ext cx="2520280" cy="153888"/>
              </a:xfrm>
              <a:prstGeom prst="rect">
                <a:avLst/>
              </a:prstGeom>
              <a:noFill/>
            </p:spPr>
            <p:txBody>
              <a:bodyPr wrap="square" lIns="0" tIns="0" rIns="0" bIns="0" rtlCol="0">
                <a:spAutoFit/>
              </a:bodyPr>
              <a:lstStyle/>
              <a:p>
                <a:pPr algn="ctr"/>
                <a:r>
                  <a:rPr lang="en-US" altLang="zh-CN" sz="1000" dirty="0">
                    <a:latin typeface="Arial" pitchFamily="34" charset="0"/>
                    <a:cs typeface="Arial" pitchFamily="34" charset="0"/>
                  </a:rPr>
                  <a:t>Mean NRMSE of LR-based tools: </a:t>
                </a:r>
                <a:r>
                  <a:rPr lang="en-US" altLang="zh-CN" sz="1000" b="1" dirty="0">
                    <a:latin typeface="Arial" pitchFamily="34" charset="0"/>
                    <a:cs typeface="Arial" pitchFamily="34" charset="0"/>
                  </a:rPr>
                  <a:t>0.62</a:t>
                </a:r>
                <a:endParaRPr lang="x-none" altLang="zh-CN" sz="1000" b="1" dirty="0">
                  <a:latin typeface="Arial" pitchFamily="34" charset="0"/>
                  <a:cs typeface="Arial" pitchFamily="34" charset="0"/>
                </a:endParaRPr>
              </a:p>
            </p:txBody>
          </p:sp>
          <p:sp>
            <p:nvSpPr>
              <p:cNvPr id="90" name="TextBox 89">
                <a:extLst>
                  <a:ext uri="{FF2B5EF4-FFF2-40B4-BE49-F238E27FC236}">
                    <a16:creationId xmlns:a16="http://schemas.microsoft.com/office/drawing/2014/main" xmlns="" id="{658015B9-B6D8-6C4F-AD52-EF0EDF26A0FE}"/>
                  </a:ext>
                </a:extLst>
              </p:cNvPr>
              <p:cNvSpPr txBox="1"/>
              <p:nvPr/>
            </p:nvSpPr>
            <p:spPr>
              <a:xfrm>
                <a:off x="4005064" y="2144688"/>
                <a:ext cx="1520788" cy="153888"/>
              </a:xfrm>
              <a:prstGeom prst="rect">
                <a:avLst/>
              </a:prstGeom>
              <a:noFill/>
            </p:spPr>
            <p:txBody>
              <a:bodyPr wrap="square" lIns="0" tIns="0" rIns="0" bIns="0" rtlCol="0">
                <a:spAutoFit/>
              </a:bodyPr>
              <a:lstStyle/>
              <a:p>
                <a:pPr algn="ctr"/>
                <a:r>
                  <a:rPr lang="en-US" altLang="zh-CN" sz="1000" dirty="0">
                    <a:latin typeface="Arial" pitchFamily="34" charset="0"/>
                    <a:cs typeface="Arial" pitchFamily="34" charset="0"/>
                  </a:rPr>
                  <a:t>Mean NRMSE: </a:t>
                </a:r>
                <a:r>
                  <a:rPr lang="en-US" altLang="zh-CN" sz="1000" b="1" dirty="0">
                    <a:latin typeface="Arial" pitchFamily="34" charset="0"/>
                    <a:cs typeface="Arial" pitchFamily="34" charset="0"/>
                  </a:rPr>
                  <a:t>0.52</a:t>
                </a:r>
                <a:endParaRPr lang="x-none" altLang="zh-CN" sz="1000" b="1" dirty="0">
                  <a:latin typeface="Arial" pitchFamily="34" charset="0"/>
                  <a:cs typeface="Arial" pitchFamily="34" charset="0"/>
                </a:endParaRPr>
              </a:p>
            </p:txBody>
          </p:sp>
          <p:cxnSp>
            <p:nvCxnSpPr>
              <p:cNvPr id="92" name="直接箭头连接符 91"/>
              <p:cNvCxnSpPr>
                <a:stCxn id="90" idx="2"/>
              </p:cNvCxnSpPr>
              <p:nvPr/>
            </p:nvCxnSpPr>
            <p:spPr>
              <a:xfrm flipH="1">
                <a:off x="4365104" y="2298576"/>
                <a:ext cx="400354" cy="134144"/>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xmlns="" id="{658015B9-B6D8-6C4F-AD52-EF0EDF26A0FE}"/>
                  </a:ext>
                </a:extLst>
              </p:cNvPr>
              <p:cNvSpPr txBox="1"/>
              <p:nvPr/>
            </p:nvSpPr>
            <p:spPr>
              <a:xfrm>
                <a:off x="4077072" y="128464"/>
                <a:ext cx="1520788" cy="153888"/>
              </a:xfrm>
              <a:prstGeom prst="rect">
                <a:avLst/>
              </a:prstGeom>
              <a:noFill/>
            </p:spPr>
            <p:txBody>
              <a:bodyPr wrap="square" lIns="0" tIns="0" rIns="0" bIns="0" rtlCol="0">
                <a:spAutoFit/>
              </a:bodyPr>
              <a:lstStyle/>
              <a:p>
                <a:pPr algn="ctr"/>
                <a:r>
                  <a:rPr lang="en-US" altLang="zh-CN" sz="1000" dirty="0">
                    <a:latin typeface="Arial" pitchFamily="34" charset="0"/>
                    <a:cs typeface="Arial" pitchFamily="34" charset="0"/>
                  </a:rPr>
                  <a:t>Mean NRMSE: </a:t>
                </a:r>
                <a:r>
                  <a:rPr lang="en-US" altLang="zh-CN" sz="1000" b="1" dirty="0">
                    <a:latin typeface="Arial" pitchFamily="34" charset="0"/>
                    <a:cs typeface="Arial" pitchFamily="34" charset="0"/>
                  </a:rPr>
                  <a:t>1.70</a:t>
                </a:r>
                <a:endParaRPr lang="x-none" altLang="zh-CN" sz="1000" b="1" dirty="0">
                  <a:latin typeface="Arial" pitchFamily="34" charset="0"/>
                  <a:cs typeface="Arial" pitchFamily="34" charset="0"/>
                </a:endParaRPr>
              </a:p>
            </p:txBody>
          </p:sp>
          <p:cxnSp>
            <p:nvCxnSpPr>
              <p:cNvPr id="94" name="直接箭头连接符 93"/>
              <p:cNvCxnSpPr>
                <a:stCxn id="93" idx="2"/>
              </p:cNvCxnSpPr>
              <p:nvPr/>
            </p:nvCxnSpPr>
            <p:spPr>
              <a:xfrm flipH="1">
                <a:off x="4653136" y="282352"/>
                <a:ext cx="184330" cy="134144"/>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grpSp>
        <p:nvGrpSpPr>
          <p:cNvPr id="39" name="组合 38"/>
          <p:cNvGrpSpPr/>
          <p:nvPr/>
        </p:nvGrpSpPr>
        <p:grpSpPr>
          <a:xfrm>
            <a:off x="5127903" y="1132859"/>
            <a:ext cx="1296808" cy="1587893"/>
            <a:chOff x="5445224" y="700811"/>
            <a:chExt cx="1296808" cy="1587893"/>
          </a:xfrm>
        </p:grpSpPr>
        <p:grpSp>
          <p:nvGrpSpPr>
            <p:cNvPr id="34" name="组合 33"/>
            <p:cNvGrpSpPr/>
            <p:nvPr/>
          </p:nvGrpSpPr>
          <p:grpSpPr>
            <a:xfrm>
              <a:off x="5445224" y="776536"/>
              <a:ext cx="1152128" cy="969344"/>
              <a:chOff x="5445224" y="2144688"/>
              <a:chExt cx="1152128" cy="969344"/>
            </a:xfrm>
          </p:grpSpPr>
          <p:sp>
            <p:nvSpPr>
              <p:cNvPr id="25" name="TextBox 24"/>
              <p:cNvSpPr txBox="1"/>
              <p:nvPr/>
            </p:nvSpPr>
            <p:spPr>
              <a:xfrm>
                <a:off x="5733256" y="2246400"/>
                <a:ext cx="864096" cy="134139"/>
              </a:xfrm>
              <a:prstGeom prst="rect">
                <a:avLst/>
              </a:prstGeom>
              <a:noFill/>
            </p:spPr>
            <p:txBody>
              <a:bodyPr wrap="square" lIns="0" tIns="0" rIns="0" bIns="0" rtlCol="0">
                <a:spAutoFit/>
              </a:bodyPr>
              <a:lstStyle/>
              <a:p>
                <a:pPr>
                  <a:lnSpc>
                    <a:spcPct val="120000"/>
                  </a:lnSpc>
                </a:pPr>
                <a:r>
                  <a:rPr lang="en-US" altLang="zh-CN" sz="800" dirty="0" err="1">
                    <a:latin typeface="Arial" pitchFamily="34" charset="0"/>
                    <a:cs typeface="Arial" pitchFamily="34" charset="0"/>
                  </a:rPr>
                  <a:t>cDNA-PacBio</a:t>
                </a:r>
                <a:endParaRPr lang="zh-CN" altLang="en-US" sz="800" dirty="0">
                  <a:latin typeface="Arial" pitchFamily="34" charset="0"/>
                  <a:cs typeface="Arial" pitchFamily="34" charset="0"/>
                </a:endParaRPr>
              </a:p>
            </p:txBody>
          </p:sp>
          <p:sp>
            <p:nvSpPr>
              <p:cNvPr id="26" name="TextBox 25"/>
              <p:cNvSpPr txBox="1"/>
              <p:nvPr/>
            </p:nvSpPr>
            <p:spPr>
              <a:xfrm>
                <a:off x="5733256" y="2844000"/>
                <a:ext cx="864096" cy="134139"/>
              </a:xfrm>
              <a:prstGeom prst="rect">
                <a:avLst/>
              </a:prstGeom>
              <a:noFill/>
            </p:spPr>
            <p:txBody>
              <a:bodyPr wrap="square" lIns="0" tIns="0" rIns="0" bIns="0" rtlCol="0">
                <a:spAutoFit/>
              </a:bodyPr>
              <a:lstStyle/>
              <a:p>
                <a:pPr>
                  <a:lnSpc>
                    <a:spcPct val="120000"/>
                  </a:lnSpc>
                </a:pPr>
                <a:r>
                  <a:rPr lang="en-US" altLang="zh-CN" sz="800" dirty="0" err="1">
                    <a:latin typeface="Arial" pitchFamily="34" charset="0"/>
                    <a:cs typeface="Arial" pitchFamily="34" charset="0"/>
                  </a:rPr>
                  <a:t>cDNA-Illumina</a:t>
                </a:r>
                <a:endParaRPr lang="zh-CN" altLang="en-US" sz="800" dirty="0">
                  <a:latin typeface="Arial" pitchFamily="34" charset="0"/>
                  <a:cs typeface="Arial" pitchFamily="34" charset="0"/>
                </a:endParaRPr>
              </a:p>
            </p:txBody>
          </p:sp>
          <p:sp>
            <p:nvSpPr>
              <p:cNvPr id="27" name="TextBox 26"/>
              <p:cNvSpPr txBox="1"/>
              <p:nvPr/>
            </p:nvSpPr>
            <p:spPr>
              <a:xfrm>
                <a:off x="5733256" y="2433600"/>
                <a:ext cx="864096" cy="134139"/>
              </a:xfrm>
              <a:prstGeom prst="rect">
                <a:avLst/>
              </a:prstGeom>
              <a:noFill/>
            </p:spPr>
            <p:txBody>
              <a:bodyPr wrap="square" lIns="0" tIns="0" rIns="0" bIns="0" rtlCol="0">
                <a:spAutoFit/>
              </a:bodyPr>
              <a:lstStyle/>
              <a:p>
                <a:pPr>
                  <a:lnSpc>
                    <a:spcPct val="120000"/>
                  </a:lnSpc>
                </a:pPr>
                <a:r>
                  <a:rPr lang="en-US" altLang="zh-CN" sz="800" dirty="0" err="1">
                    <a:latin typeface="Arial" pitchFamily="34" charset="0"/>
                    <a:cs typeface="Arial" pitchFamily="34" charset="0"/>
                  </a:rPr>
                  <a:t>cDNA</a:t>
                </a:r>
                <a:r>
                  <a:rPr lang="en-US" altLang="zh-CN" sz="800" dirty="0">
                    <a:latin typeface="Arial" pitchFamily="34" charset="0"/>
                    <a:cs typeface="Arial" pitchFamily="34" charset="0"/>
                  </a:rPr>
                  <a:t>-ONT</a:t>
                </a:r>
                <a:endParaRPr lang="zh-CN" altLang="en-US" sz="800" dirty="0">
                  <a:latin typeface="Arial" pitchFamily="34" charset="0"/>
                  <a:cs typeface="Arial" pitchFamily="34" charset="0"/>
                </a:endParaRPr>
              </a:p>
            </p:txBody>
          </p:sp>
          <p:sp>
            <p:nvSpPr>
              <p:cNvPr id="28" name="TextBox 27"/>
              <p:cNvSpPr txBox="1"/>
              <p:nvPr/>
            </p:nvSpPr>
            <p:spPr>
              <a:xfrm>
                <a:off x="5733256" y="2628000"/>
                <a:ext cx="864096" cy="134139"/>
              </a:xfrm>
              <a:prstGeom prst="rect">
                <a:avLst/>
              </a:prstGeom>
              <a:noFill/>
            </p:spPr>
            <p:txBody>
              <a:bodyPr wrap="square" lIns="0" tIns="0" rIns="0" bIns="0" rtlCol="0">
                <a:spAutoFit/>
              </a:bodyPr>
              <a:lstStyle/>
              <a:p>
                <a:pPr>
                  <a:lnSpc>
                    <a:spcPct val="120000"/>
                  </a:lnSpc>
                </a:pPr>
                <a:r>
                  <a:rPr lang="en-US" altLang="zh-CN" sz="800" dirty="0" err="1">
                    <a:latin typeface="Arial" pitchFamily="34" charset="0"/>
                    <a:cs typeface="Arial" pitchFamily="34" charset="0"/>
                  </a:rPr>
                  <a:t>dRNA</a:t>
                </a:r>
                <a:r>
                  <a:rPr lang="en-US" altLang="zh-CN" sz="800" dirty="0">
                    <a:latin typeface="Arial" pitchFamily="34" charset="0"/>
                    <a:cs typeface="Arial" pitchFamily="34" charset="0"/>
                  </a:rPr>
                  <a:t>-ONT</a:t>
                </a:r>
                <a:endParaRPr lang="zh-CN" altLang="en-US" sz="800" dirty="0">
                  <a:latin typeface="Arial" pitchFamily="34" charset="0"/>
                  <a:cs typeface="Arial" pitchFamily="34" charset="0"/>
                </a:endParaRPr>
              </a:p>
            </p:txBody>
          </p:sp>
          <p:pic>
            <p:nvPicPr>
              <p:cNvPr id="32" name="图片 31" descr="legend_1_v4.emf"/>
              <p:cNvPicPr>
                <a:picLocks noChangeAspect="1"/>
              </p:cNvPicPr>
              <p:nvPr/>
            </p:nvPicPr>
            <p:blipFill>
              <a:blip r:embed="rId3" cstate="print"/>
              <a:srcRect l="-75658" t="-9079" r="-61405" b="57873"/>
              <a:stretch>
                <a:fillRect/>
              </a:stretch>
            </p:blipFill>
            <p:spPr>
              <a:xfrm>
                <a:off x="5445224" y="2144688"/>
                <a:ext cx="360040" cy="648072"/>
              </a:xfrm>
              <a:prstGeom prst="rect">
                <a:avLst/>
              </a:prstGeom>
            </p:spPr>
          </p:pic>
          <p:pic>
            <p:nvPicPr>
              <p:cNvPr id="33" name="图片 32" descr="legend_1_v4.emf"/>
              <p:cNvPicPr>
                <a:picLocks noChangeAspect="1"/>
              </p:cNvPicPr>
              <p:nvPr/>
            </p:nvPicPr>
            <p:blipFill>
              <a:blip r:embed="rId3" cstate="print"/>
              <a:srcRect l="-75658" t="87644" r="-61405" b="-10403"/>
              <a:stretch>
                <a:fillRect/>
              </a:stretch>
            </p:blipFill>
            <p:spPr>
              <a:xfrm>
                <a:off x="5445224" y="2826000"/>
                <a:ext cx="360040" cy="288032"/>
              </a:xfrm>
              <a:prstGeom prst="rect">
                <a:avLst/>
              </a:prstGeom>
            </p:spPr>
          </p:pic>
        </p:grpSp>
        <p:sp>
          <p:nvSpPr>
            <p:cNvPr id="35" name="TextBox 34"/>
            <p:cNvSpPr txBox="1"/>
            <p:nvPr/>
          </p:nvSpPr>
          <p:spPr>
            <a:xfrm>
              <a:off x="5589240" y="700811"/>
              <a:ext cx="1152128" cy="147733"/>
            </a:xfrm>
            <a:prstGeom prst="rect">
              <a:avLst/>
            </a:prstGeom>
            <a:noFill/>
          </p:spPr>
          <p:txBody>
            <a:bodyPr wrap="square" lIns="0" tIns="0" rIns="0" bIns="0" rtlCol="0">
              <a:spAutoFit/>
            </a:bodyPr>
            <a:lstStyle/>
            <a:p>
              <a:pPr>
                <a:lnSpc>
                  <a:spcPct val="120000"/>
                </a:lnSpc>
              </a:pPr>
              <a:r>
                <a:rPr lang="en-US" altLang="zh-CN" sz="800" b="1" dirty="0">
                  <a:latin typeface="Arial" pitchFamily="34" charset="0"/>
                  <a:cs typeface="Arial" pitchFamily="34" charset="0"/>
                </a:rPr>
                <a:t>Protocols-Platforms</a:t>
              </a:r>
              <a:endParaRPr lang="zh-CN" altLang="en-US" sz="800" b="1" dirty="0">
                <a:latin typeface="Arial" pitchFamily="34" charset="0"/>
                <a:cs typeface="Arial" pitchFamily="34" charset="0"/>
              </a:endParaRPr>
            </a:p>
          </p:txBody>
        </p:sp>
        <p:pic>
          <p:nvPicPr>
            <p:cNvPr id="36" name="图片 35" descr="legend_2_sim.tif"/>
            <p:cNvPicPr>
              <a:picLocks noChangeAspect="1"/>
            </p:cNvPicPr>
            <p:nvPr/>
          </p:nvPicPr>
          <p:blipFill>
            <a:blip r:embed="rId4" cstate="print"/>
            <a:stretch>
              <a:fillRect/>
            </a:stretch>
          </p:blipFill>
          <p:spPr>
            <a:xfrm>
              <a:off x="5589239" y="1914243"/>
              <a:ext cx="143394" cy="374073"/>
            </a:xfrm>
            <a:prstGeom prst="rect">
              <a:avLst/>
            </a:prstGeom>
          </p:spPr>
        </p:pic>
        <p:sp>
          <p:nvSpPr>
            <p:cNvPr id="37" name="TextBox 36">
              <a:extLst>
                <a:ext uri="{FF2B5EF4-FFF2-40B4-BE49-F238E27FC236}">
                  <a16:creationId xmlns:a16="http://schemas.microsoft.com/office/drawing/2014/main" xmlns="" id="{658015B9-B6D8-6C4F-AD52-EF0EDF26A0FE}"/>
                </a:ext>
              </a:extLst>
            </p:cNvPr>
            <p:cNvSpPr txBox="1"/>
            <p:nvPr/>
          </p:nvSpPr>
          <p:spPr>
            <a:xfrm>
              <a:off x="5733256" y="1914243"/>
              <a:ext cx="1008776" cy="374461"/>
            </a:xfrm>
            <a:prstGeom prst="rect">
              <a:avLst/>
            </a:prstGeom>
            <a:noFill/>
          </p:spPr>
          <p:txBody>
            <a:bodyPr wrap="square" lIns="0" tIns="0" rIns="0" bIns="0" rtlCol="0">
              <a:spAutoFit/>
            </a:bodyPr>
            <a:lstStyle/>
            <a:p>
              <a:pPr>
                <a:spcAft>
                  <a:spcPts val="1000"/>
                </a:spcAft>
              </a:pPr>
              <a:r>
                <a:rPr lang="en-US" sz="800" dirty="0">
                  <a:latin typeface="Arial" pitchFamily="34" charset="0"/>
                  <a:cs typeface="Arial" pitchFamily="34" charset="0"/>
                </a:rPr>
                <a:t>Human simulation</a:t>
              </a:r>
            </a:p>
            <a:p>
              <a:pPr>
                <a:spcAft>
                  <a:spcPts val="600"/>
                </a:spcAft>
              </a:pPr>
              <a:r>
                <a:rPr lang="en-US" sz="800" dirty="0">
                  <a:latin typeface="Arial" pitchFamily="34" charset="0"/>
                  <a:cs typeface="Arial" pitchFamily="34" charset="0"/>
                </a:rPr>
                <a:t>Mouse simulation</a:t>
              </a:r>
            </a:p>
          </p:txBody>
        </p:sp>
        <p:sp>
          <p:nvSpPr>
            <p:cNvPr id="38" name="TextBox 37"/>
            <p:cNvSpPr txBox="1"/>
            <p:nvPr/>
          </p:nvSpPr>
          <p:spPr>
            <a:xfrm>
              <a:off x="5589240" y="1712640"/>
              <a:ext cx="1080120" cy="147733"/>
            </a:xfrm>
            <a:prstGeom prst="rect">
              <a:avLst/>
            </a:prstGeom>
            <a:noFill/>
          </p:spPr>
          <p:txBody>
            <a:bodyPr wrap="square" lIns="0" tIns="0" rIns="0" bIns="0" rtlCol="0">
              <a:spAutoFit/>
            </a:bodyPr>
            <a:lstStyle/>
            <a:p>
              <a:pPr>
                <a:lnSpc>
                  <a:spcPct val="120000"/>
                </a:lnSpc>
              </a:pPr>
              <a:r>
                <a:rPr lang="en-US" altLang="zh-CN" sz="800" b="1" dirty="0">
                  <a:latin typeface="Arial" pitchFamily="34" charset="0"/>
                  <a:cs typeface="Arial" pitchFamily="34" charset="0"/>
                </a:rPr>
                <a:t>Samples</a:t>
              </a:r>
              <a:endParaRPr lang="zh-CN" altLang="en-US" sz="800" b="1" dirty="0">
                <a:latin typeface="Arial" pitchFamily="34" charset="0"/>
                <a:cs typeface="Arial" pitchFamily="34" charset="0"/>
              </a:endParaRPr>
            </a:p>
          </p:txBody>
        </p:sp>
      </p:gr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docProps/app.xml><?xml version="1.0" encoding="utf-8"?>
<Properties xmlns="http://schemas.openxmlformats.org/officeDocument/2006/extended-properties" xmlns:vt="http://schemas.openxmlformats.org/officeDocument/2006/docPropsVTypes">
  <TotalTime>28290</TotalTime>
  <Words>1584</Words>
  <Application>Microsoft Office PowerPoint</Application>
  <PresentationFormat>A4 纸张(210x297 毫米)</PresentationFormat>
  <Paragraphs>474</Paragraphs>
  <Slides>11</Slides>
  <Notes>0</Notes>
  <HiddenSlides>0</HiddenSlides>
  <MMClips>0</MMClips>
  <ScaleCrop>false</ScaleCrop>
  <HeadingPairs>
    <vt:vector size="4" baseType="variant">
      <vt:variant>
        <vt:lpstr>主题</vt:lpstr>
      </vt:variant>
      <vt:variant>
        <vt:i4>1</vt:i4>
      </vt:variant>
      <vt:variant>
        <vt:lpstr>幻灯片标题</vt:lpstr>
      </vt:variant>
      <vt:variant>
        <vt:i4>11</vt:i4>
      </vt:variant>
    </vt:vector>
  </HeadingPairs>
  <TitlesOfParts>
    <vt:vector size="12"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wangdingjie</dc:creator>
  <cp:lastModifiedBy>Windows 用户</cp:lastModifiedBy>
  <cp:revision>470</cp:revision>
  <dcterms:created xsi:type="dcterms:W3CDTF">2022-04-07T04:27:21Z</dcterms:created>
  <dcterms:modified xsi:type="dcterms:W3CDTF">2023-12-21T18:01:51Z</dcterms:modified>
</cp:coreProperties>
</file>